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colors3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drawing3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3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3"/>
    <p:sldId id="257" r:id="rId4"/>
    <p:sldId id="411" r:id="rId5"/>
    <p:sldId id="258" r:id="rId6"/>
    <p:sldId id="429" r:id="rId7"/>
    <p:sldId id="260" r:id="rId8"/>
    <p:sldId id="312" r:id="rId10"/>
    <p:sldId id="262" r:id="rId11"/>
    <p:sldId id="259" r:id="rId12"/>
    <p:sldId id="423" r:id="rId13"/>
    <p:sldId id="264" r:id="rId14"/>
    <p:sldId id="410" r:id="rId15"/>
    <p:sldId id="279" r:id="rId16"/>
    <p:sldId id="266" r:id="rId17"/>
    <p:sldId id="430" r:id="rId18"/>
    <p:sldId id="268" r:id="rId19"/>
    <p:sldId id="442" r:id="rId20"/>
    <p:sldId id="405" r:id="rId21"/>
    <p:sldId id="408" r:id="rId22"/>
    <p:sldId id="409" r:id="rId23"/>
    <p:sldId id="407" r:id="rId24"/>
    <p:sldId id="340" r:id="rId25"/>
    <p:sldId id="382" r:id="rId26"/>
    <p:sldId id="267" r:id="rId27"/>
    <p:sldId id="394" r:id="rId28"/>
    <p:sldId id="392" r:id="rId29"/>
    <p:sldId id="375" r:id="rId30"/>
    <p:sldId id="395" r:id="rId31"/>
    <p:sldId id="406" r:id="rId32"/>
    <p:sldId id="270" r:id="rId33"/>
    <p:sldId id="424" r:id="rId34"/>
    <p:sldId id="425" r:id="rId35"/>
    <p:sldId id="337" r:id="rId36"/>
    <p:sldId id="338" r:id="rId37"/>
    <p:sldId id="384" r:id="rId38"/>
    <p:sldId id="272" r:id="rId39"/>
    <p:sldId id="385" r:id="rId40"/>
    <p:sldId id="428" r:id="rId41"/>
    <p:sldId id="324" r:id="rId42"/>
    <p:sldId id="386" r:id="rId43"/>
    <p:sldId id="339" r:id="rId44"/>
    <p:sldId id="389" r:id="rId45"/>
    <p:sldId id="388" r:id="rId46"/>
    <p:sldId id="391" r:id="rId47"/>
    <p:sldId id="390" r:id="rId48"/>
    <p:sldId id="325" r:id="rId49"/>
    <p:sldId id="396" r:id="rId50"/>
    <p:sldId id="326" r:id="rId51"/>
    <p:sldId id="327" r:id="rId52"/>
    <p:sldId id="328" r:id="rId53"/>
    <p:sldId id="378" r:id="rId54"/>
    <p:sldId id="275" r:id="rId55"/>
    <p:sldId id="333" r:id="rId56"/>
    <p:sldId id="330" r:id="rId57"/>
    <p:sldId id="334" r:id="rId58"/>
    <p:sldId id="397" r:id="rId59"/>
    <p:sldId id="331" r:id="rId60"/>
    <p:sldId id="276" r:id="rId61"/>
    <p:sldId id="399" r:id="rId62"/>
    <p:sldId id="426" r:id="rId63"/>
    <p:sldId id="400" r:id="rId64"/>
    <p:sldId id="387" r:id="rId65"/>
    <p:sldId id="402" r:id="rId66"/>
    <p:sldId id="403" r:id="rId67"/>
    <p:sldId id="277" r:id="rId68"/>
    <p:sldId id="427" r:id="rId69"/>
    <p:sldId id="431" r:id="rId70"/>
    <p:sldId id="432" r:id="rId71"/>
    <p:sldId id="433" r:id="rId72"/>
    <p:sldId id="434" r:id="rId73"/>
    <p:sldId id="435" r:id="rId74"/>
    <p:sldId id="436" r:id="rId75"/>
    <p:sldId id="437" r:id="rId76"/>
    <p:sldId id="438" r:id="rId77"/>
    <p:sldId id="440" r:id="rId78"/>
    <p:sldId id="439" r:id="rId79"/>
    <p:sldId id="441" r:id="rId80"/>
    <p:sldId id="289" r:id="rId81"/>
    <p:sldId id="290" r:id="rId82"/>
    <p:sldId id="291" r:id="rId83"/>
    <p:sldId id="292" r:id="rId84"/>
    <p:sldId id="293" r:id="rId85"/>
    <p:sldId id="294" r:id="rId86"/>
    <p:sldId id="295" r:id="rId87"/>
    <p:sldId id="296" r:id="rId88"/>
    <p:sldId id="297" r:id="rId89"/>
    <p:sldId id="298" r:id="rId90"/>
    <p:sldId id="299" r:id="rId91"/>
    <p:sldId id="300" r:id="rId92"/>
    <p:sldId id="301" r:id="rId93"/>
    <p:sldId id="302" r:id="rId94"/>
    <p:sldId id="303" r:id="rId95"/>
    <p:sldId id="304" r:id="rId96"/>
    <p:sldId id="305" r:id="rId97"/>
    <p:sldId id="306" r:id="rId98"/>
    <p:sldId id="307" r:id="rId99"/>
    <p:sldId id="308" r:id="rId100"/>
    <p:sldId id="309" r:id="rId101"/>
    <p:sldId id="311" r:id="rId102"/>
    <p:sldId id="310" r:id="rId103"/>
    <p:sldId id="313" r:id="rId104"/>
    <p:sldId id="314" r:id="rId105"/>
    <p:sldId id="315" r:id="rId106"/>
    <p:sldId id="316" r:id="rId107"/>
    <p:sldId id="317" r:id="rId108"/>
    <p:sldId id="318" r:id="rId109"/>
    <p:sldId id="319" r:id="rId110"/>
    <p:sldId id="321" r:id="rId111"/>
    <p:sldId id="322" r:id="rId112"/>
    <p:sldId id="443" r:id="rId113"/>
    <p:sldId id="444" r:id="rId114"/>
    <p:sldId id="445" r:id="rId115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ahoma" panose="020B0604030504040204" pitchFamily="34" charset="0"/>
        <a:ea typeface="隶书" panose="02010509060101010101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ahoma" panose="020B0604030504040204" pitchFamily="34" charset="0"/>
        <a:ea typeface="隶书" panose="02010509060101010101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ahoma" panose="020B0604030504040204" pitchFamily="34" charset="0"/>
        <a:ea typeface="隶书" panose="02010509060101010101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ahoma" panose="020B0604030504040204" pitchFamily="34" charset="0"/>
        <a:ea typeface="隶书" panose="02010509060101010101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sz="2400" kern="1200">
        <a:solidFill>
          <a:schemeClr val="tx1"/>
        </a:solidFill>
        <a:latin typeface="Tahoma" panose="020B0604030504040204" pitchFamily="34" charset="0"/>
        <a:ea typeface="隶书" panose="02010509060101010101" pitchFamily="49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隶书" panose="02010509060101010101" pitchFamily="49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隶书" panose="02010509060101010101" pitchFamily="49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隶书" panose="02010509060101010101" pitchFamily="49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ahoma" panose="020B0604030504040204" pitchFamily="34" charset="0"/>
        <a:ea typeface="隶书" panose="02010509060101010101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9152" autoAdjust="0"/>
  </p:normalViewPr>
  <p:slideViewPr>
    <p:cSldViewPr snapToGrid="0">
      <p:cViewPr varScale="1">
        <p:scale>
          <a:sx n="51" d="100"/>
          <a:sy n="51" d="100"/>
        </p:scale>
        <p:origin x="594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notesMaster" Target="notesMasters/notesMaster1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8" Type="http://schemas.openxmlformats.org/officeDocument/2006/relationships/tableStyles" Target="tableStyles.xml"/><Relationship Id="rId117" Type="http://schemas.openxmlformats.org/officeDocument/2006/relationships/viewProps" Target="viewProps.xml"/><Relationship Id="rId116" Type="http://schemas.openxmlformats.org/officeDocument/2006/relationships/presProps" Target="presProps.xml"/><Relationship Id="rId115" Type="http://schemas.openxmlformats.org/officeDocument/2006/relationships/slide" Target="slides/slide112.xml"/><Relationship Id="rId114" Type="http://schemas.openxmlformats.org/officeDocument/2006/relationships/slide" Target="slides/slide111.xml"/><Relationship Id="rId113" Type="http://schemas.openxmlformats.org/officeDocument/2006/relationships/slide" Target="slides/slide110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image" Target="../media/image8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212ADC-BF12-468B-8493-EF397851A1A5}" type="doc">
      <dgm:prSet loTypeId="urn:microsoft.com/office/officeart/2008/layout/CaptionedPictures#1" loCatId="picture" qsTypeId="urn:microsoft.com/office/officeart/2005/8/quickstyle/simple1#1" qsCatId="simple" csTypeId="urn:microsoft.com/office/officeart/2005/8/colors/accent1_2#1" csCatId="accent1" phldr="1"/>
      <dgm:spPr/>
    </dgm:pt>
    <dgm:pt modelId="{F7E9BE8E-6CF9-4C1B-A30D-3565501525E7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accent1">
                  <a:lumMod val="50000"/>
                </a:schemeClr>
              </a:solidFill>
            </a:rPr>
            <a:t>爬虫</a:t>
          </a:r>
          <a:endParaRPr lang="zh-CN" altLang="en-US" sz="2000" dirty="0">
            <a:solidFill>
              <a:schemeClr val="accent1">
                <a:lumMod val="50000"/>
              </a:schemeClr>
            </a:solidFill>
          </a:endParaRPr>
        </a:p>
      </dgm:t>
    </dgm:pt>
    <dgm:pt modelId="{3D302BD8-8B96-482F-9A43-58ADFC749F00}" cxnId="{D29B7733-D2D0-48F4-9BCF-2435AD4A08AC}" type="parTrans">
      <dgm:prSet/>
      <dgm:spPr/>
      <dgm:t>
        <a:bodyPr/>
        <a:lstStyle/>
        <a:p>
          <a:endParaRPr lang="zh-CN" altLang="en-US"/>
        </a:p>
      </dgm:t>
    </dgm:pt>
    <dgm:pt modelId="{ECA9645B-BA2C-4F77-A4E8-C86067045E28}" cxnId="{D29B7733-D2D0-48F4-9BCF-2435AD4A08AC}" type="sibTrans">
      <dgm:prSet/>
      <dgm:spPr/>
      <dgm:t>
        <a:bodyPr/>
        <a:lstStyle/>
        <a:p>
          <a:endParaRPr lang="zh-CN" altLang="en-US"/>
        </a:p>
      </dgm:t>
    </dgm:pt>
    <dgm:pt modelId="{F635F75B-B649-448B-9BF7-B31D9B63BC9C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accent1">
                  <a:lumMod val="50000"/>
                </a:schemeClr>
              </a:solidFill>
            </a:rPr>
            <a:t>查库</a:t>
          </a:r>
          <a:endParaRPr lang="zh-CN" altLang="en-US" sz="2000" dirty="0">
            <a:solidFill>
              <a:schemeClr val="accent1">
                <a:lumMod val="50000"/>
              </a:schemeClr>
            </a:solidFill>
          </a:endParaRPr>
        </a:p>
      </dgm:t>
    </dgm:pt>
    <dgm:pt modelId="{6537B56C-01DE-405A-AB75-72AE253A1631}" cxnId="{77D38800-08A9-411B-A4C5-5F43EEB86D77}" type="parTrans">
      <dgm:prSet/>
      <dgm:spPr/>
      <dgm:t>
        <a:bodyPr/>
        <a:lstStyle/>
        <a:p>
          <a:endParaRPr lang="zh-CN" altLang="en-US"/>
        </a:p>
      </dgm:t>
    </dgm:pt>
    <dgm:pt modelId="{26BD8EA0-715C-4DFA-8512-1E1CD1FB3089}" cxnId="{77D38800-08A9-411B-A4C5-5F43EEB86D77}" type="sibTrans">
      <dgm:prSet/>
      <dgm:spPr/>
      <dgm:t>
        <a:bodyPr/>
        <a:lstStyle/>
        <a:p>
          <a:endParaRPr lang="zh-CN" altLang="en-US"/>
        </a:p>
      </dgm:t>
    </dgm:pt>
    <dgm:pt modelId="{641DA437-4642-4DF2-9043-6086A79B38E9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accent1">
                  <a:lumMod val="50000"/>
                </a:schemeClr>
              </a:solidFill>
            </a:rPr>
            <a:t>黑客</a:t>
          </a:r>
          <a:endParaRPr lang="zh-CN" altLang="en-US" sz="2000" dirty="0">
            <a:solidFill>
              <a:schemeClr val="accent1">
                <a:lumMod val="50000"/>
              </a:schemeClr>
            </a:solidFill>
          </a:endParaRPr>
        </a:p>
      </dgm:t>
    </dgm:pt>
    <dgm:pt modelId="{88AC8684-CA68-48B1-B977-5A749A828D16}" cxnId="{612AE975-543E-426D-B522-13706B1FF857}" type="parTrans">
      <dgm:prSet/>
      <dgm:spPr/>
      <dgm:t>
        <a:bodyPr/>
        <a:lstStyle/>
        <a:p>
          <a:endParaRPr lang="zh-CN" altLang="en-US"/>
        </a:p>
      </dgm:t>
    </dgm:pt>
    <dgm:pt modelId="{1C53F6EE-F567-49A1-AD6A-8547C31ECD3E}" cxnId="{612AE975-543E-426D-B522-13706B1FF857}" type="sibTrans">
      <dgm:prSet/>
      <dgm:spPr/>
      <dgm:t>
        <a:bodyPr/>
        <a:lstStyle/>
        <a:p>
          <a:endParaRPr lang="zh-CN" altLang="en-US"/>
        </a:p>
      </dgm:t>
    </dgm:pt>
    <dgm:pt modelId="{9F2DB262-2DA7-4520-B56D-ED2A5B629C9D}" type="pres">
      <dgm:prSet presAssocID="{07212ADC-BF12-468B-8493-EF397851A1A5}" presName="Name0" presStyleCnt="0">
        <dgm:presLayoutVars>
          <dgm:chMax/>
          <dgm:chPref/>
          <dgm:dir/>
        </dgm:presLayoutVars>
      </dgm:prSet>
      <dgm:spPr/>
    </dgm:pt>
    <dgm:pt modelId="{D389578F-FF22-4B4F-8907-ECEE72004C34}" type="pres">
      <dgm:prSet presAssocID="{F7E9BE8E-6CF9-4C1B-A30D-3565501525E7}" presName="composite" presStyleCnt="0">
        <dgm:presLayoutVars>
          <dgm:chMax val="1"/>
          <dgm:chPref val="1"/>
        </dgm:presLayoutVars>
      </dgm:prSet>
      <dgm:spPr/>
    </dgm:pt>
    <dgm:pt modelId="{59BD1E31-4ECF-4D91-9078-9CC9EECEAE79}" type="pres">
      <dgm:prSet presAssocID="{F7E9BE8E-6CF9-4C1B-A30D-3565501525E7}" presName="Accent" presStyleLbl="trAlignAcc1" presStyleIdx="0" presStyleCnt="3" custScaleY="132375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A21E3766-D61E-45DA-A3B7-9CEC3AE09B2C}" type="pres">
      <dgm:prSet presAssocID="{F7E9BE8E-6CF9-4C1B-A30D-3565501525E7}" presName="Image" presStyleLbl="alignImgPlace1" presStyleIdx="0" presStyleCnt="3" custLinFactNeighborX="-187" custLinFactNeighborY="-15450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</dgm:spPr>
    </dgm:pt>
    <dgm:pt modelId="{EC6CC065-2C76-404A-B40A-68882FA20E9B}" type="pres">
      <dgm:prSet presAssocID="{F7E9BE8E-6CF9-4C1B-A30D-3565501525E7}" presName="ChildComposite" presStyleCnt="0"/>
      <dgm:spPr/>
    </dgm:pt>
    <dgm:pt modelId="{38378263-05ED-44DD-A8C2-382FAF4DAB20}" type="pres">
      <dgm:prSet presAssocID="{F7E9BE8E-6CF9-4C1B-A30D-3565501525E7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F9E4E63-C4AE-4A9F-9C3A-05EDE190A06E}" type="pres">
      <dgm:prSet presAssocID="{F7E9BE8E-6CF9-4C1B-A30D-3565501525E7}" presName="Parent" presStyleLbl="revTx" presStyleIdx="0" presStyleCnt="3" custScaleY="88829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D913A31-A1C0-4F07-BAA1-F76482516E4B}" type="pres">
      <dgm:prSet presAssocID="{ECA9645B-BA2C-4F77-A4E8-C86067045E28}" presName="sibTrans" presStyleCnt="0"/>
      <dgm:spPr/>
    </dgm:pt>
    <dgm:pt modelId="{13D8DB55-340B-4294-B0FE-C15DF656C1EB}" type="pres">
      <dgm:prSet presAssocID="{F635F75B-B649-448B-9BF7-B31D9B63BC9C}" presName="composite" presStyleCnt="0">
        <dgm:presLayoutVars>
          <dgm:chMax val="1"/>
          <dgm:chPref val="1"/>
        </dgm:presLayoutVars>
      </dgm:prSet>
      <dgm:spPr/>
    </dgm:pt>
    <dgm:pt modelId="{9E74FDF1-E9D7-4E30-97DE-0E76BE649A84}" type="pres">
      <dgm:prSet presAssocID="{F635F75B-B649-448B-9BF7-B31D9B63BC9C}" presName="Accent" presStyleLbl="trAlignAcc1" presStyleIdx="1" presStyleCnt="3" custScaleY="131546">
        <dgm:presLayoutVars>
          <dgm:chMax val="0"/>
          <dgm:chPref val="0"/>
        </dgm:presLayoutVars>
      </dgm:prSet>
      <dgm:spPr/>
    </dgm:pt>
    <dgm:pt modelId="{79CAA246-D09A-4CB8-B342-C8A3E4E5E536}" type="pres">
      <dgm:prSet presAssocID="{F635F75B-B649-448B-9BF7-B31D9B63BC9C}" presName="Image" presStyleLbl="alignImgPlace1" presStyleIdx="1" presStyleCnt="3" custLinFactNeighborX="1083" custLinFactNeighborY="-15450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B0910AC-2FBE-4263-81BA-3E9ADD3A9EDD}" type="pres">
      <dgm:prSet presAssocID="{F635F75B-B649-448B-9BF7-B31D9B63BC9C}" presName="ChildComposite" presStyleCnt="0"/>
      <dgm:spPr/>
    </dgm:pt>
    <dgm:pt modelId="{2B4A7FE0-773E-48E2-BF0F-5EDE01880AF8}" type="pres">
      <dgm:prSet presAssocID="{F635F75B-B649-448B-9BF7-B31D9B63BC9C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29492B8-BAC4-4255-9011-28A4CBE8F1DC}" type="pres">
      <dgm:prSet presAssocID="{F635F75B-B649-448B-9BF7-B31D9B63BC9C}" presName="Parent" presStyleLbl="revTx" presStyleIdx="1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83A2C9-6593-4F11-AB92-D2D9D7B26A34}" type="pres">
      <dgm:prSet presAssocID="{26BD8EA0-715C-4DFA-8512-1E1CD1FB3089}" presName="sibTrans" presStyleCnt="0"/>
      <dgm:spPr/>
    </dgm:pt>
    <dgm:pt modelId="{00A09C24-3709-4E89-BD68-D00497998438}" type="pres">
      <dgm:prSet presAssocID="{641DA437-4642-4DF2-9043-6086A79B38E9}" presName="composite" presStyleCnt="0">
        <dgm:presLayoutVars>
          <dgm:chMax val="1"/>
          <dgm:chPref val="1"/>
        </dgm:presLayoutVars>
      </dgm:prSet>
      <dgm:spPr/>
    </dgm:pt>
    <dgm:pt modelId="{34487D00-4564-413D-B7BC-B0BC40FA1D8D}" type="pres">
      <dgm:prSet presAssocID="{641DA437-4642-4DF2-9043-6086A79B38E9}" presName="Accent" presStyleLbl="trAlignAcc1" presStyleIdx="2" presStyleCnt="3" custScaleY="129969" custLinFactNeighborX="-381" custLinFactNeighborY="-257">
        <dgm:presLayoutVars>
          <dgm:chMax val="0"/>
          <dgm:chPref val="0"/>
        </dgm:presLayoutVars>
      </dgm:prSet>
      <dgm:spPr/>
    </dgm:pt>
    <dgm:pt modelId="{8D2B47AD-4863-4B53-BB2E-3AA1DD53055D}" type="pres">
      <dgm:prSet presAssocID="{641DA437-4642-4DF2-9043-6086A79B38E9}" presName="Image" presStyleLbl="alignImgPlace1" presStyleIdx="2" presStyleCnt="3" custLinFactNeighborX="-1821" custLinFactNeighborY="-15450">
        <dgm:presLayoutVars>
          <dgm:chMax val="0"/>
          <dgm:chPref val="0"/>
        </dgm:presLayoutVars>
      </dgm:prSet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</dgm:pt>
    <dgm:pt modelId="{689CB422-56D5-4821-9ED4-97C494AD2874}" type="pres">
      <dgm:prSet presAssocID="{641DA437-4642-4DF2-9043-6086A79B38E9}" presName="ChildComposite" presStyleCnt="0"/>
      <dgm:spPr/>
    </dgm:pt>
    <dgm:pt modelId="{B79F8F97-4131-4D3B-8FDE-F0DDCACD4385}" type="pres">
      <dgm:prSet presAssocID="{641DA437-4642-4DF2-9043-6086A79B38E9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3348C65E-88DB-44DD-A04C-1ABA730EE070}" type="pres">
      <dgm:prSet presAssocID="{641DA437-4642-4DF2-9043-6086A79B38E9}" presName="Parent" presStyleLbl="revTx" presStyleIdx="2" presStyleCnt="3">
        <dgm:presLayoutVars>
          <dgm:chMax val="1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81E95EB-AEB5-4E04-9637-85C97B24B125}" type="presOf" srcId="{07212ADC-BF12-468B-8493-EF397851A1A5}" destId="{9F2DB262-2DA7-4520-B56D-ED2A5B629C9D}" srcOrd="0" destOrd="0" presId="urn:microsoft.com/office/officeart/2008/layout/CaptionedPictures#1"/>
    <dgm:cxn modelId="{D29B7733-D2D0-48F4-9BCF-2435AD4A08AC}" srcId="{07212ADC-BF12-468B-8493-EF397851A1A5}" destId="{F7E9BE8E-6CF9-4C1B-A30D-3565501525E7}" srcOrd="0" destOrd="0" parTransId="{3D302BD8-8B96-482F-9A43-58ADFC749F00}" sibTransId="{ECA9645B-BA2C-4F77-A4E8-C86067045E28}"/>
    <dgm:cxn modelId="{E3F88367-B513-400F-B660-8CC7C1293600}" type="presOf" srcId="{F635F75B-B649-448B-9BF7-B31D9B63BC9C}" destId="{129492B8-BAC4-4255-9011-28A4CBE8F1DC}" srcOrd="0" destOrd="0" presId="urn:microsoft.com/office/officeart/2008/layout/CaptionedPictures#1"/>
    <dgm:cxn modelId="{77D38800-08A9-411B-A4C5-5F43EEB86D77}" srcId="{07212ADC-BF12-468B-8493-EF397851A1A5}" destId="{F635F75B-B649-448B-9BF7-B31D9B63BC9C}" srcOrd="1" destOrd="0" parTransId="{6537B56C-01DE-405A-AB75-72AE253A1631}" sibTransId="{26BD8EA0-715C-4DFA-8512-1E1CD1FB3089}"/>
    <dgm:cxn modelId="{8682FD62-47DB-497B-8D29-426907CBF3E8}" type="presOf" srcId="{641DA437-4642-4DF2-9043-6086A79B38E9}" destId="{3348C65E-88DB-44DD-A04C-1ABA730EE070}" srcOrd="0" destOrd="0" presId="urn:microsoft.com/office/officeart/2008/layout/CaptionedPictures#1"/>
    <dgm:cxn modelId="{612AE975-543E-426D-B522-13706B1FF857}" srcId="{07212ADC-BF12-468B-8493-EF397851A1A5}" destId="{641DA437-4642-4DF2-9043-6086A79B38E9}" srcOrd="2" destOrd="0" parTransId="{88AC8684-CA68-48B1-B977-5A749A828D16}" sibTransId="{1C53F6EE-F567-49A1-AD6A-8547C31ECD3E}"/>
    <dgm:cxn modelId="{F84DD5CA-C569-4B16-B9A0-8613DA24AF4B}" type="presOf" srcId="{F7E9BE8E-6CF9-4C1B-A30D-3565501525E7}" destId="{3F9E4E63-C4AE-4A9F-9C3A-05EDE190A06E}" srcOrd="0" destOrd="0" presId="urn:microsoft.com/office/officeart/2008/layout/CaptionedPictures#1"/>
    <dgm:cxn modelId="{E33CF79F-FE3C-4D71-958B-8C309AF43373}" type="presParOf" srcId="{9F2DB262-2DA7-4520-B56D-ED2A5B629C9D}" destId="{D389578F-FF22-4B4F-8907-ECEE72004C34}" srcOrd="0" destOrd="0" presId="urn:microsoft.com/office/officeart/2008/layout/CaptionedPictures#1"/>
    <dgm:cxn modelId="{F57F8D82-A0B1-4BD8-893E-9767B998FB0F}" type="presParOf" srcId="{D389578F-FF22-4B4F-8907-ECEE72004C34}" destId="{59BD1E31-4ECF-4D91-9078-9CC9EECEAE79}" srcOrd="0" destOrd="0" presId="urn:microsoft.com/office/officeart/2008/layout/CaptionedPictures#1"/>
    <dgm:cxn modelId="{16E520EC-2DBA-42F2-8461-C228F022171E}" type="presParOf" srcId="{D389578F-FF22-4B4F-8907-ECEE72004C34}" destId="{A21E3766-D61E-45DA-A3B7-9CEC3AE09B2C}" srcOrd="1" destOrd="0" presId="urn:microsoft.com/office/officeart/2008/layout/CaptionedPictures#1"/>
    <dgm:cxn modelId="{61BD7D09-51B8-49B8-9A6B-678C97A798E5}" type="presParOf" srcId="{D389578F-FF22-4B4F-8907-ECEE72004C34}" destId="{EC6CC065-2C76-404A-B40A-68882FA20E9B}" srcOrd="2" destOrd="0" presId="urn:microsoft.com/office/officeart/2008/layout/CaptionedPictures#1"/>
    <dgm:cxn modelId="{6B5B3D36-14FE-40A5-8BD7-F558702B9C0F}" type="presParOf" srcId="{EC6CC065-2C76-404A-B40A-68882FA20E9B}" destId="{38378263-05ED-44DD-A8C2-382FAF4DAB20}" srcOrd="0" destOrd="0" presId="urn:microsoft.com/office/officeart/2008/layout/CaptionedPictures#1"/>
    <dgm:cxn modelId="{9126328E-F3AC-45E2-A982-DC5B16AC66BB}" type="presParOf" srcId="{EC6CC065-2C76-404A-B40A-68882FA20E9B}" destId="{3F9E4E63-C4AE-4A9F-9C3A-05EDE190A06E}" srcOrd="1" destOrd="0" presId="urn:microsoft.com/office/officeart/2008/layout/CaptionedPictures#1"/>
    <dgm:cxn modelId="{79E63BC4-4E53-49DE-AE68-9DE9457A0267}" type="presParOf" srcId="{9F2DB262-2DA7-4520-B56D-ED2A5B629C9D}" destId="{5D913A31-A1C0-4F07-BAA1-F76482516E4B}" srcOrd="1" destOrd="0" presId="urn:microsoft.com/office/officeart/2008/layout/CaptionedPictures#1"/>
    <dgm:cxn modelId="{378DDAA7-CBB0-4C52-90A8-B214B8C1DCC0}" type="presParOf" srcId="{9F2DB262-2DA7-4520-B56D-ED2A5B629C9D}" destId="{13D8DB55-340B-4294-B0FE-C15DF656C1EB}" srcOrd="2" destOrd="0" presId="urn:microsoft.com/office/officeart/2008/layout/CaptionedPictures#1"/>
    <dgm:cxn modelId="{C6197F74-2C3E-4322-A4F9-61F4186E08F0}" type="presParOf" srcId="{13D8DB55-340B-4294-B0FE-C15DF656C1EB}" destId="{9E74FDF1-E9D7-4E30-97DE-0E76BE649A84}" srcOrd="0" destOrd="0" presId="urn:microsoft.com/office/officeart/2008/layout/CaptionedPictures#1"/>
    <dgm:cxn modelId="{19F4D7BF-E1A2-4146-9B35-6E1DE62BAE21}" type="presParOf" srcId="{13D8DB55-340B-4294-B0FE-C15DF656C1EB}" destId="{79CAA246-D09A-4CB8-B342-C8A3E4E5E536}" srcOrd="1" destOrd="0" presId="urn:microsoft.com/office/officeart/2008/layout/CaptionedPictures#1"/>
    <dgm:cxn modelId="{CA24DE4B-1214-42F7-A6AB-B24F7A653D11}" type="presParOf" srcId="{13D8DB55-340B-4294-B0FE-C15DF656C1EB}" destId="{FB0910AC-2FBE-4263-81BA-3E9ADD3A9EDD}" srcOrd="2" destOrd="0" presId="urn:microsoft.com/office/officeart/2008/layout/CaptionedPictures#1"/>
    <dgm:cxn modelId="{2019D9B3-4451-48DD-A85E-602ADC3E78E0}" type="presParOf" srcId="{FB0910AC-2FBE-4263-81BA-3E9ADD3A9EDD}" destId="{2B4A7FE0-773E-48E2-BF0F-5EDE01880AF8}" srcOrd="0" destOrd="0" presId="urn:microsoft.com/office/officeart/2008/layout/CaptionedPictures#1"/>
    <dgm:cxn modelId="{9C80FEAE-6BA1-4FB7-9452-BC60AB16C1DA}" type="presParOf" srcId="{FB0910AC-2FBE-4263-81BA-3E9ADD3A9EDD}" destId="{129492B8-BAC4-4255-9011-28A4CBE8F1DC}" srcOrd="1" destOrd="0" presId="urn:microsoft.com/office/officeart/2008/layout/CaptionedPictures#1"/>
    <dgm:cxn modelId="{0279E9C1-899B-4910-B355-51F609AF2121}" type="presParOf" srcId="{9F2DB262-2DA7-4520-B56D-ED2A5B629C9D}" destId="{9383A2C9-6593-4F11-AB92-D2D9D7B26A34}" srcOrd="3" destOrd="0" presId="urn:microsoft.com/office/officeart/2008/layout/CaptionedPictures#1"/>
    <dgm:cxn modelId="{F6FD4C2D-BA2C-4E15-8E2B-67AC3EBDD806}" type="presParOf" srcId="{9F2DB262-2DA7-4520-B56D-ED2A5B629C9D}" destId="{00A09C24-3709-4E89-BD68-D00497998438}" srcOrd="4" destOrd="0" presId="urn:microsoft.com/office/officeart/2008/layout/CaptionedPictures#1"/>
    <dgm:cxn modelId="{E5D06CDF-AED7-49C7-8D71-EAA3F230D3F9}" type="presParOf" srcId="{00A09C24-3709-4E89-BD68-D00497998438}" destId="{34487D00-4564-413D-B7BC-B0BC40FA1D8D}" srcOrd="0" destOrd="0" presId="urn:microsoft.com/office/officeart/2008/layout/CaptionedPictures#1"/>
    <dgm:cxn modelId="{D1FE6191-53A7-453A-9D93-57F25FE7FEC1}" type="presParOf" srcId="{00A09C24-3709-4E89-BD68-D00497998438}" destId="{8D2B47AD-4863-4B53-BB2E-3AA1DD53055D}" srcOrd="1" destOrd="0" presId="urn:microsoft.com/office/officeart/2008/layout/CaptionedPictures#1"/>
    <dgm:cxn modelId="{944E2C11-53BC-43D7-9A5C-E260BEA7AE1E}" type="presParOf" srcId="{00A09C24-3709-4E89-BD68-D00497998438}" destId="{689CB422-56D5-4821-9ED4-97C494AD2874}" srcOrd="2" destOrd="0" presId="urn:microsoft.com/office/officeart/2008/layout/CaptionedPictures#1"/>
    <dgm:cxn modelId="{65160C96-BD0C-46D4-8DE7-71A0411E1823}" type="presParOf" srcId="{689CB422-56D5-4821-9ED4-97C494AD2874}" destId="{B79F8F97-4131-4D3B-8FDE-F0DDCACD4385}" srcOrd="0" destOrd="0" presId="urn:microsoft.com/office/officeart/2008/layout/CaptionedPictures#1"/>
    <dgm:cxn modelId="{33C838D5-C008-420F-B40A-86AA89815F60}" type="presParOf" srcId="{689CB422-56D5-4821-9ED4-97C494AD2874}" destId="{3348C65E-88DB-44DD-A04C-1ABA730EE070}" srcOrd="1" destOrd="0" presId="urn:microsoft.com/office/officeart/2008/layout/CaptionedPictures#1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1C5F59-3B92-435F-8E9E-F433A273C23A}" type="doc">
      <dgm:prSet loTypeId="urn:microsoft.com/office/officeart/2005/8/layout/chevron1" loCatId="process" qsTypeId="urn:microsoft.com/office/officeart/2005/8/quickstyle/simple1#2" qsCatId="simple" csTypeId="urn:microsoft.com/office/officeart/2005/8/colors/accent1_2#2" csCatId="accent1" phldr="1"/>
      <dgm:spPr/>
    </dgm:pt>
    <dgm:pt modelId="{4A5F76B0-B3C0-49FF-AFBE-8C9BEADD854A}">
      <dgm:prSet phldrT="[文本]"/>
      <dgm:spPr/>
      <dgm:t>
        <a:bodyPr/>
        <a:lstStyle/>
        <a:p>
          <a:r>
            <a:rPr lang="zh-CN" altLang="en-US" dirty="0" smtClean="0"/>
            <a:t>浏览器输入地址</a:t>
          </a:r>
          <a:r>
            <a:rPr lang="en-US" altLang="zh-CN" dirty="0" smtClean="0"/>
            <a:t>/</a:t>
          </a:r>
          <a:r>
            <a:rPr lang="zh-CN" altLang="en-US" dirty="0" smtClean="0"/>
            <a:t>百度一下</a:t>
          </a:r>
          <a:endParaRPr lang="zh-CN" altLang="en-US" dirty="0"/>
        </a:p>
      </dgm:t>
    </dgm:pt>
    <dgm:pt modelId="{F30F04A4-A804-4AAE-8E67-68E5D98E513E}" cxnId="{D5064EA0-9259-4359-A43A-47C911E83C77}" type="parTrans">
      <dgm:prSet/>
      <dgm:spPr/>
      <dgm:t>
        <a:bodyPr/>
        <a:lstStyle/>
        <a:p>
          <a:endParaRPr lang="zh-CN" altLang="en-US"/>
        </a:p>
      </dgm:t>
    </dgm:pt>
    <dgm:pt modelId="{54B572E4-B2AD-401E-83BA-DF7EE803B1AE}" cxnId="{D5064EA0-9259-4359-A43A-47C911E83C77}" type="sibTrans">
      <dgm:prSet/>
      <dgm:spPr/>
      <dgm:t>
        <a:bodyPr/>
        <a:lstStyle/>
        <a:p>
          <a:endParaRPr lang="zh-CN" altLang="en-US"/>
        </a:p>
      </dgm:t>
    </dgm:pt>
    <dgm:pt modelId="{FD5738DC-FFF6-487E-8313-0FFE4F77ACD9}">
      <dgm:prSet phldrT="[文本]"/>
      <dgm:spPr/>
      <dgm:t>
        <a:bodyPr/>
        <a:lstStyle/>
        <a:p>
          <a:r>
            <a:rPr lang="zh-CN" altLang="en-US" dirty="0"/>
            <a:t>浏览器渲染解析</a:t>
          </a:r>
        </a:p>
      </dgm:t>
    </dgm:pt>
    <dgm:pt modelId="{D0742D54-709E-4EB9-9E4D-52B7285CBF15}" cxnId="{002F1C3E-DF12-4972-BD1F-C47E38A73B42}" type="parTrans">
      <dgm:prSet/>
      <dgm:spPr/>
      <dgm:t>
        <a:bodyPr/>
        <a:lstStyle/>
        <a:p>
          <a:endParaRPr lang="zh-CN" altLang="en-US"/>
        </a:p>
      </dgm:t>
    </dgm:pt>
    <dgm:pt modelId="{B9694452-0FA5-47CF-BF05-CBB67D421A86}" cxnId="{002F1C3E-DF12-4972-BD1F-C47E38A73B42}" type="sibTrans">
      <dgm:prSet/>
      <dgm:spPr/>
      <dgm:t>
        <a:bodyPr/>
        <a:lstStyle/>
        <a:p>
          <a:endParaRPr lang="zh-CN" altLang="en-US"/>
        </a:p>
      </dgm:t>
    </dgm:pt>
    <dgm:pt modelId="{AE459226-DD4D-4A3C-A1CA-9B7EE6F85BC6}">
      <dgm:prSet phldrT="[文本]"/>
      <dgm:spPr/>
      <dgm:t>
        <a:bodyPr/>
        <a:lstStyle/>
        <a:p>
          <a:r>
            <a:rPr lang="zh-CN" altLang="en-US" dirty="0"/>
            <a:t>网页呈现</a:t>
          </a:r>
        </a:p>
      </dgm:t>
    </dgm:pt>
    <dgm:pt modelId="{A4A9135F-A169-4500-A320-14BEF49B2141}" cxnId="{AF89FE6E-F292-40E1-B857-BC2B12E60A54}" type="parTrans">
      <dgm:prSet/>
      <dgm:spPr/>
      <dgm:t>
        <a:bodyPr/>
        <a:lstStyle/>
        <a:p>
          <a:endParaRPr lang="zh-CN" altLang="en-US"/>
        </a:p>
      </dgm:t>
    </dgm:pt>
    <dgm:pt modelId="{CDFD4719-F5AB-462D-948D-98F534FEAC6A}" cxnId="{AF89FE6E-F292-40E1-B857-BC2B12E60A54}" type="sibTrans">
      <dgm:prSet/>
      <dgm:spPr/>
      <dgm:t>
        <a:bodyPr/>
        <a:lstStyle/>
        <a:p>
          <a:endParaRPr lang="zh-CN" altLang="en-US"/>
        </a:p>
      </dgm:t>
    </dgm:pt>
    <dgm:pt modelId="{2D72161A-AF70-44AE-886E-4BA287D7AB1A}">
      <dgm:prSet phldrT="[文本]"/>
      <dgm:spPr/>
      <dgm:t>
        <a:bodyPr/>
        <a:lstStyle/>
        <a:p>
          <a:r>
            <a:rPr lang="zh-CN" altLang="en-US" dirty="0" smtClean="0"/>
            <a:t>浏览器请求数据</a:t>
          </a:r>
          <a:endParaRPr lang="zh-CN" altLang="en-US" dirty="0"/>
        </a:p>
      </dgm:t>
    </dgm:pt>
    <dgm:pt modelId="{25DCDFF6-2F88-4858-A1A9-11A897FD4D98}" cxnId="{6EEC1BFA-3308-4389-AC96-EB272B56ADBA}" type="parTrans">
      <dgm:prSet/>
      <dgm:spPr/>
      <dgm:t>
        <a:bodyPr/>
        <a:lstStyle/>
        <a:p>
          <a:endParaRPr lang="zh-CN" altLang="en-US"/>
        </a:p>
      </dgm:t>
    </dgm:pt>
    <dgm:pt modelId="{D870C190-6A96-4C4B-B1F6-1654A0DCBC5D}" cxnId="{6EEC1BFA-3308-4389-AC96-EB272B56ADBA}" type="sibTrans">
      <dgm:prSet/>
      <dgm:spPr/>
      <dgm:t>
        <a:bodyPr/>
        <a:lstStyle/>
        <a:p>
          <a:endParaRPr lang="zh-CN" altLang="en-US"/>
        </a:p>
      </dgm:t>
    </dgm:pt>
    <dgm:pt modelId="{B7358125-2C50-4272-A9C7-DACC6E8DB93F}" type="pres">
      <dgm:prSet presAssocID="{B91C5F59-3B92-435F-8E9E-F433A273C23A}" presName="Name0" presStyleCnt="0">
        <dgm:presLayoutVars>
          <dgm:dir/>
          <dgm:animLvl val="lvl"/>
          <dgm:resizeHandles val="exact"/>
        </dgm:presLayoutVars>
      </dgm:prSet>
      <dgm:spPr/>
    </dgm:pt>
    <dgm:pt modelId="{B55C8919-B8E8-4C74-9EBF-2B0336AAADE8}" type="pres">
      <dgm:prSet presAssocID="{4A5F76B0-B3C0-49FF-AFBE-8C9BEADD854A}" presName="parTxOnly" presStyleLbl="node1" presStyleIdx="0" presStyleCnt="4" custScaleX="11979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9CCD9-B3B2-417C-9A4F-F33985439BF3}" type="pres">
      <dgm:prSet presAssocID="{54B572E4-B2AD-401E-83BA-DF7EE803B1AE}" presName="parTxOnlySpace" presStyleCnt="0"/>
      <dgm:spPr/>
    </dgm:pt>
    <dgm:pt modelId="{E4E11295-938D-4E9C-844F-46B55E2F9BBF}" type="pres">
      <dgm:prSet presAssocID="{2D72161A-AF70-44AE-886E-4BA287D7AB1A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C0D681-9F16-408C-8067-124036631AC1}" type="pres">
      <dgm:prSet presAssocID="{D870C190-6A96-4C4B-B1F6-1654A0DCBC5D}" presName="parTxOnlySpace" presStyleCnt="0"/>
      <dgm:spPr/>
    </dgm:pt>
    <dgm:pt modelId="{BA3D84F4-80D9-4A2F-A2FE-57442673DDEB}" type="pres">
      <dgm:prSet presAssocID="{FD5738DC-FFF6-487E-8313-0FFE4F77ACD9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DAC6D5-44A1-4D13-BDD9-F27DA662845B}" type="pres">
      <dgm:prSet presAssocID="{B9694452-0FA5-47CF-BF05-CBB67D421A86}" presName="parTxOnlySpace" presStyleCnt="0"/>
      <dgm:spPr/>
    </dgm:pt>
    <dgm:pt modelId="{F935B80B-E4C4-4E96-B34C-B80A0148174B}" type="pres">
      <dgm:prSet presAssocID="{AE459226-DD4D-4A3C-A1CA-9B7EE6F85BC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9650BDC-FBDA-4D23-8080-2124EFEEA950}" type="presOf" srcId="{B91C5F59-3B92-435F-8E9E-F433A273C23A}" destId="{B7358125-2C50-4272-A9C7-DACC6E8DB93F}" srcOrd="0" destOrd="0" presId="urn:microsoft.com/office/officeart/2005/8/layout/chevron1"/>
    <dgm:cxn modelId="{D5064EA0-9259-4359-A43A-47C911E83C77}" srcId="{B91C5F59-3B92-435F-8E9E-F433A273C23A}" destId="{4A5F76B0-B3C0-49FF-AFBE-8C9BEADD854A}" srcOrd="0" destOrd="0" parTransId="{F30F04A4-A804-4AAE-8E67-68E5D98E513E}" sibTransId="{54B572E4-B2AD-401E-83BA-DF7EE803B1AE}"/>
    <dgm:cxn modelId="{FE32E545-30F0-4FB0-80C7-CFC5B6EE7D7E}" type="presOf" srcId="{FD5738DC-FFF6-487E-8313-0FFE4F77ACD9}" destId="{BA3D84F4-80D9-4A2F-A2FE-57442673DDEB}" srcOrd="0" destOrd="0" presId="urn:microsoft.com/office/officeart/2005/8/layout/chevron1"/>
    <dgm:cxn modelId="{6EEC1BFA-3308-4389-AC96-EB272B56ADBA}" srcId="{B91C5F59-3B92-435F-8E9E-F433A273C23A}" destId="{2D72161A-AF70-44AE-886E-4BA287D7AB1A}" srcOrd="1" destOrd="0" parTransId="{25DCDFF6-2F88-4858-A1A9-11A897FD4D98}" sibTransId="{D870C190-6A96-4C4B-B1F6-1654A0DCBC5D}"/>
    <dgm:cxn modelId="{942E4D74-4C5F-483F-86E1-5544C3B8AD57}" type="presOf" srcId="{4A5F76B0-B3C0-49FF-AFBE-8C9BEADD854A}" destId="{B55C8919-B8E8-4C74-9EBF-2B0336AAADE8}" srcOrd="0" destOrd="0" presId="urn:microsoft.com/office/officeart/2005/8/layout/chevron1"/>
    <dgm:cxn modelId="{A5AD3F82-3D2A-4E7D-8601-2D57821F6EB1}" type="presOf" srcId="{2D72161A-AF70-44AE-886E-4BA287D7AB1A}" destId="{E4E11295-938D-4E9C-844F-46B55E2F9BBF}" srcOrd="0" destOrd="0" presId="urn:microsoft.com/office/officeart/2005/8/layout/chevron1"/>
    <dgm:cxn modelId="{AF89FE6E-F292-40E1-B857-BC2B12E60A54}" srcId="{B91C5F59-3B92-435F-8E9E-F433A273C23A}" destId="{AE459226-DD4D-4A3C-A1CA-9B7EE6F85BC6}" srcOrd="3" destOrd="0" parTransId="{A4A9135F-A169-4500-A320-14BEF49B2141}" sibTransId="{CDFD4719-F5AB-462D-948D-98F534FEAC6A}"/>
    <dgm:cxn modelId="{78B1D3A9-AD02-474C-B6DD-1009105338C5}" type="presOf" srcId="{AE459226-DD4D-4A3C-A1CA-9B7EE6F85BC6}" destId="{F935B80B-E4C4-4E96-B34C-B80A0148174B}" srcOrd="0" destOrd="0" presId="urn:microsoft.com/office/officeart/2005/8/layout/chevron1"/>
    <dgm:cxn modelId="{002F1C3E-DF12-4972-BD1F-C47E38A73B42}" srcId="{B91C5F59-3B92-435F-8E9E-F433A273C23A}" destId="{FD5738DC-FFF6-487E-8313-0FFE4F77ACD9}" srcOrd="2" destOrd="0" parTransId="{D0742D54-709E-4EB9-9E4D-52B7285CBF15}" sibTransId="{B9694452-0FA5-47CF-BF05-CBB67D421A86}"/>
    <dgm:cxn modelId="{A54DFD73-4221-4A76-B68A-7E5B8DE53D47}" type="presParOf" srcId="{B7358125-2C50-4272-A9C7-DACC6E8DB93F}" destId="{B55C8919-B8E8-4C74-9EBF-2B0336AAADE8}" srcOrd="0" destOrd="0" presId="urn:microsoft.com/office/officeart/2005/8/layout/chevron1"/>
    <dgm:cxn modelId="{1025DFD2-5E1E-41B0-A1E7-71055D4BB568}" type="presParOf" srcId="{B7358125-2C50-4272-A9C7-DACC6E8DB93F}" destId="{3919CCD9-B3B2-417C-9A4F-F33985439BF3}" srcOrd="1" destOrd="0" presId="urn:microsoft.com/office/officeart/2005/8/layout/chevron1"/>
    <dgm:cxn modelId="{0590CE5F-5ED3-4904-9298-6E6E52361848}" type="presParOf" srcId="{B7358125-2C50-4272-A9C7-DACC6E8DB93F}" destId="{E4E11295-938D-4E9C-844F-46B55E2F9BBF}" srcOrd="2" destOrd="0" presId="urn:microsoft.com/office/officeart/2005/8/layout/chevron1"/>
    <dgm:cxn modelId="{0306A5B7-3810-4D9B-8F6E-D2A0B9FFF99B}" type="presParOf" srcId="{B7358125-2C50-4272-A9C7-DACC6E8DB93F}" destId="{CBC0D681-9F16-408C-8067-124036631AC1}" srcOrd="3" destOrd="0" presId="urn:microsoft.com/office/officeart/2005/8/layout/chevron1"/>
    <dgm:cxn modelId="{A7994B32-209E-46BF-8A03-A5E279431280}" type="presParOf" srcId="{B7358125-2C50-4272-A9C7-DACC6E8DB93F}" destId="{BA3D84F4-80D9-4A2F-A2FE-57442673DDEB}" srcOrd="4" destOrd="0" presId="urn:microsoft.com/office/officeart/2005/8/layout/chevron1"/>
    <dgm:cxn modelId="{B71CDD02-FFB3-4BF2-9396-EAC0A121C8C3}" type="presParOf" srcId="{B7358125-2C50-4272-A9C7-DACC6E8DB93F}" destId="{7CDAC6D5-44A1-4D13-BDD9-F27DA662845B}" srcOrd="5" destOrd="0" presId="urn:microsoft.com/office/officeart/2005/8/layout/chevron1"/>
    <dgm:cxn modelId="{4F1AB7C9-119A-459A-9325-C4F770440070}" type="presParOf" srcId="{B7358125-2C50-4272-A9C7-DACC6E8DB93F}" destId="{F935B80B-E4C4-4E96-B34C-B80A0148174B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1C5F59-3B92-435F-8E9E-F433A273C23A}" type="doc">
      <dgm:prSet loTypeId="urn:microsoft.com/office/officeart/2005/8/layout/chevron1" loCatId="process" qsTypeId="urn:microsoft.com/office/officeart/2005/8/quickstyle/simple1#3" qsCatId="simple" csTypeId="urn:microsoft.com/office/officeart/2005/8/colors/accent1_2#3" csCatId="accent1" phldr="1"/>
      <dgm:spPr/>
    </dgm:pt>
    <dgm:pt modelId="{3EBB3067-EBF7-491C-B1D6-4A6A5DCD6B5C}">
      <dgm:prSet phldrT="[文本]"/>
      <dgm:spPr/>
      <dgm:t>
        <a:bodyPr/>
        <a:lstStyle/>
        <a:p>
          <a:r>
            <a:rPr lang="zh-CN" altLang="en-US" dirty="0"/>
            <a:t>找到网址</a:t>
          </a:r>
        </a:p>
      </dgm:t>
    </dgm:pt>
    <dgm:pt modelId="{348D255C-8A4B-4390-83D2-E76680A2DEC2}" cxnId="{41074007-9FBF-4564-9C44-3CDA36FC5DF8}" type="parTrans">
      <dgm:prSet/>
      <dgm:spPr/>
      <dgm:t>
        <a:bodyPr/>
        <a:lstStyle/>
        <a:p>
          <a:endParaRPr lang="zh-CN" altLang="en-US"/>
        </a:p>
      </dgm:t>
    </dgm:pt>
    <dgm:pt modelId="{B99D2662-5592-4588-A111-79EA6CDBDFDF}" cxnId="{41074007-9FBF-4564-9C44-3CDA36FC5DF8}" type="sibTrans">
      <dgm:prSet/>
      <dgm:spPr/>
      <dgm:t>
        <a:bodyPr/>
        <a:lstStyle/>
        <a:p>
          <a:endParaRPr lang="zh-CN" altLang="en-US"/>
        </a:p>
      </dgm:t>
    </dgm:pt>
    <dgm:pt modelId="{4A5F76B0-B3C0-49FF-AFBE-8C9BEADD854A}">
      <dgm:prSet phldrT="[文本]"/>
      <dgm:spPr/>
      <dgm:t>
        <a:bodyPr/>
        <a:lstStyle/>
        <a:p>
          <a:r>
            <a:rPr lang="zh-CN" altLang="en-US" dirty="0"/>
            <a:t>发送请求</a:t>
          </a:r>
        </a:p>
      </dgm:t>
    </dgm:pt>
    <dgm:pt modelId="{F30F04A4-A804-4AAE-8E67-68E5D98E513E}" cxnId="{D5064EA0-9259-4359-A43A-47C911E83C77}" type="parTrans">
      <dgm:prSet/>
      <dgm:spPr/>
      <dgm:t>
        <a:bodyPr/>
        <a:lstStyle/>
        <a:p>
          <a:endParaRPr lang="zh-CN" altLang="en-US"/>
        </a:p>
      </dgm:t>
    </dgm:pt>
    <dgm:pt modelId="{54B572E4-B2AD-401E-83BA-DF7EE803B1AE}" cxnId="{D5064EA0-9259-4359-A43A-47C911E83C77}" type="sibTrans">
      <dgm:prSet/>
      <dgm:spPr/>
      <dgm:t>
        <a:bodyPr/>
        <a:lstStyle/>
        <a:p>
          <a:endParaRPr lang="zh-CN" altLang="en-US"/>
        </a:p>
      </dgm:t>
    </dgm:pt>
    <dgm:pt modelId="{FD5738DC-FFF6-487E-8313-0FFE4F77ACD9}">
      <dgm:prSet phldrT="[文本]"/>
      <dgm:spPr/>
      <dgm:t>
        <a:bodyPr/>
        <a:lstStyle/>
        <a:p>
          <a:r>
            <a:rPr lang="zh-CN" altLang="en-US" dirty="0"/>
            <a:t>获得</a:t>
          </a:r>
          <a:r>
            <a:rPr lang="en-US" altLang="zh-CN" dirty="0"/>
            <a:t>html</a:t>
          </a:r>
          <a:r>
            <a:rPr lang="zh-CN" altLang="en-US" dirty="0"/>
            <a:t>源文件</a:t>
          </a:r>
        </a:p>
      </dgm:t>
    </dgm:pt>
    <dgm:pt modelId="{D0742D54-709E-4EB9-9E4D-52B7285CBF15}" cxnId="{002F1C3E-DF12-4972-BD1F-C47E38A73B42}" type="parTrans">
      <dgm:prSet/>
      <dgm:spPr/>
      <dgm:t>
        <a:bodyPr/>
        <a:lstStyle/>
        <a:p>
          <a:endParaRPr lang="zh-CN" altLang="en-US"/>
        </a:p>
      </dgm:t>
    </dgm:pt>
    <dgm:pt modelId="{B9694452-0FA5-47CF-BF05-CBB67D421A86}" cxnId="{002F1C3E-DF12-4972-BD1F-C47E38A73B42}" type="sibTrans">
      <dgm:prSet/>
      <dgm:spPr/>
      <dgm:t>
        <a:bodyPr/>
        <a:lstStyle/>
        <a:p>
          <a:endParaRPr lang="zh-CN" altLang="en-US"/>
        </a:p>
      </dgm:t>
    </dgm:pt>
    <dgm:pt modelId="{AE459226-DD4D-4A3C-A1CA-9B7EE6F85BC6}">
      <dgm:prSet phldrT="[文本]"/>
      <dgm:spPr/>
      <dgm:t>
        <a:bodyPr/>
        <a:lstStyle/>
        <a:p>
          <a:r>
            <a:rPr lang="zh-CN" altLang="en-US" dirty="0"/>
            <a:t>解析</a:t>
          </a:r>
          <a:r>
            <a:rPr lang="en-US" altLang="zh-CN" dirty="0"/>
            <a:t>html</a:t>
          </a:r>
          <a:endParaRPr lang="zh-CN" altLang="en-US" dirty="0"/>
        </a:p>
      </dgm:t>
    </dgm:pt>
    <dgm:pt modelId="{A4A9135F-A169-4500-A320-14BEF49B2141}" cxnId="{AF89FE6E-F292-40E1-B857-BC2B12E60A54}" type="parTrans">
      <dgm:prSet/>
      <dgm:spPr/>
      <dgm:t>
        <a:bodyPr/>
        <a:lstStyle/>
        <a:p>
          <a:endParaRPr lang="zh-CN" altLang="en-US"/>
        </a:p>
      </dgm:t>
    </dgm:pt>
    <dgm:pt modelId="{CDFD4719-F5AB-462D-948D-98F534FEAC6A}" cxnId="{AF89FE6E-F292-40E1-B857-BC2B12E60A54}" type="sibTrans">
      <dgm:prSet/>
      <dgm:spPr/>
      <dgm:t>
        <a:bodyPr/>
        <a:lstStyle/>
        <a:p>
          <a:endParaRPr lang="zh-CN" altLang="en-US"/>
        </a:p>
      </dgm:t>
    </dgm:pt>
    <dgm:pt modelId="{255F1318-C36D-4FA2-8922-878FBD967C94}">
      <dgm:prSet phldrT="[文本]"/>
      <dgm:spPr/>
      <dgm:t>
        <a:bodyPr/>
        <a:lstStyle/>
        <a:p>
          <a:r>
            <a:rPr lang="zh-CN" altLang="en-US" dirty="0"/>
            <a:t>目标数据提取</a:t>
          </a:r>
        </a:p>
      </dgm:t>
    </dgm:pt>
    <dgm:pt modelId="{1E229E57-727C-4D8E-BD9A-C10F1983B0D1}" cxnId="{5C4B1163-2247-4B5E-91DC-A1D97789FCBC}" type="parTrans">
      <dgm:prSet/>
      <dgm:spPr/>
      <dgm:t>
        <a:bodyPr/>
        <a:lstStyle/>
        <a:p>
          <a:endParaRPr lang="zh-CN" altLang="en-US"/>
        </a:p>
      </dgm:t>
    </dgm:pt>
    <dgm:pt modelId="{B4F033D5-016C-493A-950D-4F2D96CD2DE1}" cxnId="{5C4B1163-2247-4B5E-91DC-A1D97789FCBC}" type="sibTrans">
      <dgm:prSet/>
      <dgm:spPr/>
      <dgm:t>
        <a:bodyPr/>
        <a:lstStyle/>
        <a:p>
          <a:endParaRPr lang="zh-CN" altLang="en-US"/>
        </a:p>
      </dgm:t>
    </dgm:pt>
    <dgm:pt modelId="{B7358125-2C50-4272-A9C7-DACC6E8DB93F}" type="pres">
      <dgm:prSet presAssocID="{B91C5F59-3B92-435F-8E9E-F433A273C23A}" presName="Name0" presStyleCnt="0">
        <dgm:presLayoutVars>
          <dgm:dir/>
          <dgm:animLvl val="lvl"/>
          <dgm:resizeHandles val="exact"/>
        </dgm:presLayoutVars>
      </dgm:prSet>
      <dgm:spPr/>
    </dgm:pt>
    <dgm:pt modelId="{CE7408C1-5525-44C7-BADA-39A83ADCE2D1}" type="pres">
      <dgm:prSet presAssocID="{3EBB3067-EBF7-491C-B1D6-4A6A5DCD6B5C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25BDC2F-BCA6-41D1-8A04-3B5315AB7C6D}" type="pres">
      <dgm:prSet presAssocID="{B99D2662-5592-4588-A111-79EA6CDBDFDF}" presName="parTxOnlySpace" presStyleCnt="0"/>
      <dgm:spPr/>
    </dgm:pt>
    <dgm:pt modelId="{B55C8919-B8E8-4C74-9EBF-2B0336AAADE8}" type="pres">
      <dgm:prSet presAssocID="{4A5F76B0-B3C0-49FF-AFBE-8C9BEADD854A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919CCD9-B3B2-417C-9A4F-F33985439BF3}" type="pres">
      <dgm:prSet presAssocID="{54B572E4-B2AD-401E-83BA-DF7EE803B1AE}" presName="parTxOnlySpace" presStyleCnt="0"/>
      <dgm:spPr/>
    </dgm:pt>
    <dgm:pt modelId="{BA3D84F4-80D9-4A2F-A2FE-57442673DDEB}" type="pres">
      <dgm:prSet presAssocID="{FD5738DC-FFF6-487E-8313-0FFE4F77ACD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DAC6D5-44A1-4D13-BDD9-F27DA662845B}" type="pres">
      <dgm:prSet presAssocID="{B9694452-0FA5-47CF-BF05-CBB67D421A86}" presName="parTxOnlySpace" presStyleCnt="0"/>
      <dgm:spPr/>
    </dgm:pt>
    <dgm:pt modelId="{F935B80B-E4C4-4E96-B34C-B80A0148174B}" type="pres">
      <dgm:prSet presAssocID="{AE459226-DD4D-4A3C-A1CA-9B7EE6F85BC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73AD40A-62A9-4DE1-BD00-581FB36F0977}" type="pres">
      <dgm:prSet presAssocID="{CDFD4719-F5AB-462D-948D-98F534FEAC6A}" presName="parTxOnlySpace" presStyleCnt="0"/>
      <dgm:spPr/>
    </dgm:pt>
    <dgm:pt modelId="{9EDC61A1-9156-45EB-A51F-0E7D54DF8C0F}" type="pres">
      <dgm:prSet presAssocID="{255F1318-C36D-4FA2-8922-878FBD967C9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9650BDC-FBDA-4D23-8080-2124EFEEA950}" type="presOf" srcId="{B91C5F59-3B92-435F-8E9E-F433A273C23A}" destId="{B7358125-2C50-4272-A9C7-DACC6E8DB93F}" srcOrd="0" destOrd="0" presId="urn:microsoft.com/office/officeart/2005/8/layout/chevron1"/>
    <dgm:cxn modelId="{3D732596-D6BC-44F6-BD9A-D5931A2B2F14}" type="presOf" srcId="{255F1318-C36D-4FA2-8922-878FBD967C94}" destId="{9EDC61A1-9156-45EB-A51F-0E7D54DF8C0F}" srcOrd="0" destOrd="0" presId="urn:microsoft.com/office/officeart/2005/8/layout/chevron1"/>
    <dgm:cxn modelId="{BA9AF785-4507-4DB0-B20A-6A99AB9E4248}" type="presOf" srcId="{3EBB3067-EBF7-491C-B1D6-4A6A5DCD6B5C}" destId="{CE7408C1-5525-44C7-BADA-39A83ADCE2D1}" srcOrd="0" destOrd="0" presId="urn:microsoft.com/office/officeart/2005/8/layout/chevron1"/>
    <dgm:cxn modelId="{41074007-9FBF-4564-9C44-3CDA36FC5DF8}" srcId="{B91C5F59-3B92-435F-8E9E-F433A273C23A}" destId="{3EBB3067-EBF7-491C-B1D6-4A6A5DCD6B5C}" srcOrd="0" destOrd="0" parTransId="{348D255C-8A4B-4390-83D2-E76680A2DEC2}" sibTransId="{B99D2662-5592-4588-A111-79EA6CDBDFDF}"/>
    <dgm:cxn modelId="{D5064EA0-9259-4359-A43A-47C911E83C77}" srcId="{B91C5F59-3B92-435F-8E9E-F433A273C23A}" destId="{4A5F76B0-B3C0-49FF-AFBE-8C9BEADD854A}" srcOrd="1" destOrd="0" parTransId="{F30F04A4-A804-4AAE-8E67-68E5D98E513E}" sibTransId="{54B572E4-B2AD-401E-83BA-DF7EE803B1AE}"/>
    <dgm:cxn modelId="{FE32E545-30F0-4FB0-80C7-CFC5B6EE7D7E}" type="presOf" srcId="{FD5738DC-FFF6-487E-8313-0FFE4F77ACD9}" destId="{BA3D84F4-80D9-4A2F-A2FE-57442673DDEB}" srcOrd="0" destOrd="0" presId="urn:microsoft.com/office/officeart/2005/8/layout/chevron1"/>
    <dgm:cxn modelId="{942E4D74-4C5F-483F-86E1-5544C3B8AD57}" type="presOf" srcId="{4A5F76B0-B3C0-49FF-AFBE-8C9BEADD854A}" destId="{B55C8919-B8E8-4C74-9EBF-2B0336AAADE8}" srcOrd="0" destOrd="0" presId="urn:microsoft.com/office/officeart/2005/8/layout/chevron1"/>
    <dgm:cxn modelId="{5C4B1163-2247-4B5E-91DC-A1D97789FCBC}" srcId="{B91C5F59-3B92-435F-8E9E-F433A273C23A}" destId="{255F1318-C36D-4FA2-8922-878FBD967C94}" srcOrd="4" destOrd="0" parTransId="{1E229E57-727C-4D8E-BD9A-C10F1983B0D1}" sibTransId="{B4F033D5-016C-493A-950D-4F2D96CD2DE1}"/>
    <dgm:cxn modelId="{AF89FE6E-F292-40E1-B857-BC2B12E60A54}" srcId="{B91C5F59-3B92-435F-8E9E-F433A273C23A}" destId="{AE459226-DD4D-4A3C-A1CA-9B7EE6F85BC6}" srcOrd="3" destOrd="0" parTransId="{A4A9135F-A169-4500-A320-14BEF49B2141}" sibTransId="{CDFD4719-F5AB-462D-948D-98F534FEAC6A}"/>
    <dgm:cxn modelId="{78B1D3A9-AD02-474C-B6DD-1009105338C5}" type="presOf" srcId="{AE459226-DD4D-4A3C-A1CA-9B7EE6F85BC6}" destId="{F935B80B-E4C4-4E96-B34C-B80A0148174B}" srcOrd="0" destOrd="0" presId="urn:microsoft.com/office/officeart/2005/8/layout/chevron1"/>
    <dgm:cxn modelId="{002F1C3E-DF12-4972-BD1F-C47E38A73B42}" srcId="{B91C5F59-3B92-435F-8E9E-F433A273C23A}" destId="{FD5738DC-FFF6-487E-8313-0FFE4F77ACD9}" srcOrd="2" destOrd="0" parTransId="{D0742D54-709E-4EB9-9E4D-52B7285CBF15}" sibTransId="{B9694452-0FA5-47CF-BF05-CBB67D421A86}"/>
    <dgm:cxn modelId="{9AF09D1C-31A2-468C-9C11-18032094E5B9}" type="presParOf" srcId="{B7358125-2C50-4272-A9C7-DACC6E8DB93F}" destId="{CE7408C1-5525-44C7-BADA-39A83ADCE2D1}" srcOrd="0" destOrd="0" presId="urn:microsoft.com/office/officeart/2005/8/layout/chevron1"/>
    <dgm:cxn modelId="{8F837644-1A17-41F9-92E8-47DE15793F9A}" type="presParOf" srcId="{B7358125-2C50-4272-A9C7-DACC6E8DB93F}" destId="{525BDC2F-BCA6-41D1-8A04-3B5315AB7C6D}" srcOrd="1" destOrd="0" presId="urn:microsoft.com/office/officeart/2005/8/layout/chevron1"/>
    <dgm:cxn modelId="{A54DFD73-4221-4A76-B68A-7E5B8DE53D47}" type="presParOf" srcId="{B7358125-2C50-4272-A9C7-DACC6E8DB93F}" destId="{B55C8919-B8E8-4C74-9EBF-2B0336AAADE8}" srcOrd="2" destOrd="0" presId="urn:microsoft.com/office/officeart/2005/8/layout/chevron1"/>
    <dgm:cxn modelId="{1025DFD2-5E1E-41B0-A1E7-71055D4BB568}" type="presParOf" srcId="{B7358125-2C50-4272-A9C7-DACC6E8DB93F}" destId="{3919CCD9-B3B2-417C-9A4F-F33985439BF3}" srcOrd="3" destOrd="0" presId="urn:microsoft.com/office/officeart/2005/8/layout/chevron1"/>
    <dgm:cxn modelId="{A7994B32-209E-46BF-8A03-A5E279431280}" type="presParOf" srcId="{B7358125-2C50-4272-A9C7-DACC6E8DB93F}" destId="{BA3D84F4-80D9-4A2F-A2FE-57442673DDEB}" srcOrd="4" destOrd="0" presId="urn:microsoft.com/office/officeart/2005/8/layout/chevron1"/>
    <dgm:cxn modelId="{B71CDD02-FFB3-4BF2-9396-EAC0A121C8C3}" type="presParOf" srcId="{B7358125-2C50-4272-A9C7-DACC6E8DB93F}" destId="{7CDAC6D5-44A1-4D13-BDD9-F27DA662845B}" srcOrd="5" destOrd="0" presId="urn:microsoft.com/office/officeart/2005/8/layout/chevron1"/>
    <dgm:cxn modelId="{4F1AB7C9-119A-459A-9325-C4F770440070}" type="presParOf" srcId="{B7358125-2C50-4272-A9C7-DACC6E8DB93F}" destId="{F935B80B-E4C4-4E96-B34C-B80A0148174B}" srcOrd="6" destOrd="0" presId="urn:microsoft.com/office/officeart/2005/8/layout/chevron1"/>
    <dgm:cxn modelId="{203CCA9C-ECAA-4082-92E4-52DC0A859DF9}" type="presParOf" srcId="{B7358125-2C50-4272-A9C7-DACC6E8DB93F}" destId="{873AD40A-62A9-4DE1-BD00-581FB36F0977}" srcOrd="7" destOrd="0" presId="urn:microsoft.com/office/officeart/2005/8/layout/chevron1"/>
    <dgm:cxn modelId="{67D31259-C7C3-49EB-83B2-7E911B8F7F9F}" type="presParOf" srcId="{B7358125-2C50-4272-A9C7-DACC6E8DB93F}" destId="{9EDC61A1-9156-45EB-A51F-0E7D54DF8C0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BD1E31-4ECF-4D91-9078-9CC9EECEAE79}">
      <dsp:nvSpPr>
        <dsp:cNvPr id="0" name=""/>
        <dsp:cNvSpPr/>
      </dsp:nvSpPr>
      <dsp:spPr>
        <a:xfrm>
          <a:off x="5287" y="327645"/>
          <a:ext cx="2633776" cy="4101719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21E3766-D61E-45DA-A3B7-9CEC3AE09B2C}">
      <dsp:nvSpPr>
        <dsp:cNvPr id="0" name=""/>
        <dsp:cNvSpPr/>
      </dsp:nvSpPr>
      <dsp:spPr>
        <a:xfrm>
          <a:off x="132543" y="641994"/>
          <a:ext cx="2370398" cy="20140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5000" r="-15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9E4E63-C4AE-4A9F-9C3A-05EDE190A06E}">
      <dsp:nvSpPr>
        <dsp:cNvPr id="0" name=""/>
        <dsp:cNvSpPr/>
      </dsp:nvSpPr>
      <dsp:spPr>
        <a:xfrm>
          <a:off x="136976" y="3013960"/>
          <a:ext cx="2370398" cy="7431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accent1">
                  <a:lumMod val="50000"/>
                </a:schemeClr>
              </a:solidFill>
            </a:rPr>
            <a:t>爬虫</a:t>
          </a:r>
          <a:endParaRPr lang="zh-CN" altLang="en-US" sz="2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136976" y="3013960"/>
        <a:ext cx="2370398" cy="743153"/>
      </dsp:txXfrm>
    </dsp:sp>
    <dsp:sp modelId="{9E74FDF1-E9D7-4E30-97DE-0E76BE649A84}">
      <dsp:nvSpPr>
        <dsp:cNvPr id="0" name=""/>
        <dsp:cNvSpPr/>
      </dsp:nvSpPr>
      <dsp:spPr>
        <a:xfrm>
          <a:off x="3231612" y="340488"/>
          <a:ext cx="2633776" cy="4076032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CAA246-D09A-4CB8-B342-C8A3E4E5E536}">
      <dsp:nvSpPr>
        <dsp:cNvPr id="0" name=""/>
        <dsp:cNvSpPr/>
      </dsp:nvSpPr>
      <dsp:spPr>
        <a:xfrm>
          <a:off x="3388972" y="641994"/>
          <a:ext cx="2370398" cy="2014064"/>
        </a:xfrm>
        <a:prstGeom prst="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9492B8-BAC4-4255-9011-28A4CBE8F1DC}">
      <dsp:nvSpPr>
        <dsp:cNvPr id="0" name=""/>
        <dsp:cNvSpPr/>
      </dsp:nvSpPr>
      <dsp:spPr>
        <a:xfrm>
          <a:off x="3363301" y="2967231"/>
          <a:ext cx="2370398" cy="83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accent1">
                  <a:lumMod val="50000"/>
                </a:schemeClr>
              </a:solidFill>
            </a:rPr>
            <a:t>查库</a:t>
          </a:r>
          <a:endParaRPr lang="zh-CN" altLang="en-US" sz="2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3363301" y="2967231"/>
        <a:ext cx="2370398" cy="836611"/>
      </dsp:txXfrm>
    </dsp:sp>
    <dsp:sp modelId="{34487D00-4564-413D-B7BC-B0BC40FA1D8D}">
      <dsp:nvSpPr>
        <dsp:cNvPr id="0" name=""/>
        <dsp:cNvSpPr/>
      </dsp:nvSpPr>
      <dsp:spPr>
        <a:xfrm>
          <a:off x="6447902" y="356957"/>
          <a:ext cx="2633776" cy="4027167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2B47AD-4863-4B53-BB2E-3AA1DD53055D}">
      <dsp:nvSpPr>
        <dsp:cNvPr id="0" name=""/>
        <dsp:cNvSpPr/>
      </dsp:nvSpPr>
      <dsp:spPr>
        <a:xfrm>
          <a:off x="6546461" y="641994"/>
          <a:ext cx="2370398" cy="20140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348C65E-88DB-44DD-A04C-1ABA730EE070}">
      <dsp:nvSpPr>
        <dsp:cNvPr id="0" name=""/>
        <dsp:cNvSpPr/>
      </dsp:nvSpPr>
      <dsp:spPr>
        <a:xfrm>
          <a:off x="6589626" y="2967231"/>
          <a:ext cx="2370398" cy="8366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accent1">
                  <a:lumMod val="50000"/>
                </a:schemeClr>
              </a:solidFill>
            </a:rPr>
            <a:t>黑客</a:t>
          </a:r>
          <a:endParaRPr lang="zh-CN" altLang="en-US" sz="2000" kern="1200" dirty="0">
            <a:solidFill>
              <a:schemeClr val="accent1">
                <a:lumMod val="50000"/>
              </a:schemeClr>
            </a:solidFill>
          </a:endParaRPr>
        </a:p>
      </dsp:txBody>
      <dsp:txXfrm>
        <a:off x="6589626" y="2967231"/>
        <a:ext cx="2370398" cy="8366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5C8919-B8E8-4C74-9EBF-2B0336AAADE8}">
      <dsp:nvSpPr>
        <dsp:cNvPr id="0" name=""/>
        <dsp:cNvSpPr/>
      </dsp:nvSpPr>
      <dsp:spPr>
        <a:xfrm>
          <a:off x="3107" y="777328"/>
          <a:ext cx="2496082" cy="8334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浏览器输入地址</a:t>
          </a:r>
          <a:r>
            <a:rPr lang="en-US" altLang="zh-CN" sz="2000" kern="1200" dirty="0" smtClean="0"/>
            <a:t>/</a:t>
          </a:r>
          <a:r>
            <a:rPr lang="zh-CN" altLang="en-US" sz="2000" kern="1200" dirty="0" smtClean="0"/>
            <a:t>百度一下</a:t>
          </a:r>
          <a:endParaRPr lang="zh-CN" altLang="en-US" sz="2000" kern="1200" dirty="0"/>
        </a:p>
      </dsp:txBody>
      <dsp:txXfrm>
        <a:off x="419826" y="777328"/>
        <a:ext cx="1662645" cy="833437"/>
      </dsp:txXfrm>
    </dsp:sp>
    <dsp:sp modelId="{E4E11295-938D-4E9C-844F-46B55E2F9BBF}">
      <dsp:nvSpPr>
        <dsp:cNvPr id="0" name=""/>
        <dsp:cNvSpPr/>
      </dsp:nvSpPr>
      <dsp:spPr>
        <a:xfrm>
          <a:off x="2290830" y="777328"/>
          <a:ext cx="2083593" cy="8334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/>
            <a:t>浏览器请求数据</a:t>
          </a:r>
          <a:endParaRPr lang="zh-CN" altLang="en-US" sz="2000" kern="1200" dirty="0"/>
        </a:p>
      </dsp:txBody>
      <dsp:txXfrm>
        <a:off x="2707549" y="777328"/>
        <a:ext cx="1250156" cy="833437"/>
      </dsp:txXfrm>
    </dsp:sp>
    <dsp:sp modelId="{BA3D84F4-80D9-4A2F-A2FE-57442673DDEB}">
      <dsp:nvSpPr>
        <dsp:cNvPr id="0" name=""/>
        <dsp:cNvSpPr/>
      </dsp:nvSpPr>
      <dsp:spPr>
        <a:xfrm>
          <a:off x="4166064" y="777328"/>
          <a:ext cx="2083593" cy="8334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浏览器渲染解析</a:t>
          </a:r>
        </a:p>
      </dsp:txBody>
      <dsp:txXfrm>
        <a:off x="4582783" y="777328"/>
        <a:ext cx="1250156" cy="833437"/>
      </dsp:txXfrm>
    </dsp:sp>
    <dsp:sp modelId="{F935B80B-E4C4-4E96-B34C-B80A0148174B}">
      <dsp:nvSpPr>
        <dsp:cNvPr id="0" name=""/>
        <dsp:cNvSpPr/>
      </dsp:nvSpPr>
      <dsp:spPr>
        <a:xfrm>
          <a:off x="6041299" y="777328"/>
          <a:ext cx="2083593" cy="833437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网页呈现</a:t>
          </a:r>
        </a:p>
      </dsp:txBody>
      <dsp:txXfrm>
        <a:off x="6458018" y="777328"/>
        <a:ext cx="1250156" cy="8334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7408C1-5525-44C7-BADA-39A83ADCE2D1}">
      <dsp:nvSpPr>
        <dsp:cNvPr id="0" name=""/>
        <dsp:cNvSpPr/>
      </dsp:nvSpPr>
      <dsp:spPr>
        <a:xfrm>
          <a:off x="2053" y="828605"/>
          <a:ext cx="1827205" cy="7308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找到网址</a:t>
          </a:r>
        </a:p>
      </dsp:txBody>
      <dsp:txXfrm>
        <a:off x="367494" y="828605"/>
        <a:ext cx="1096323" cy="730882"/>
      </dsp:txXfrm>
    </dsp:sp>
    <dsp:sp modelId="{B55C8919-B8E8-4C74-9EBF-2B0336AAADE8}">
      <dsp:nvSpPr>
        <dsp:cNvPr id="0" name=""/>
        <dsp:cNvSpPr/>
      </dsp:nvSpPr>
      <dsp:spPr>
        <a:xfrm>
          <a:off x="1646537" y="828605"/>
          <a:ext cx="1827205" cy="7308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发送请求</a:t>
          </a:r>
        </a:p>
      </dsp:txBody>
      <dsp:txXfrm>
        <a:off x="2011978" y="828605"/>
        <a:ext cx="1096323" cy="730882"/>
      </dsp:txXfrm>
    </dsp:sp>
    <dsp:sp modelId="{BA3D84F4-80D9-4A2F-A2FE-57442673DDEB}">
      <dsp:nvSpPr>
        <dsp:cNvPr id="0" name=""/>
        <dsp:cNvSpPr/>
      </dsp:nvSpPr>
      <dsp:spPr>
        <a:xfrm>
          <a:off x="3291022" y="828605"/>
          <a:ext cx="1827205" cy="7308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获得</a:t>
          </a:r>
          <a:r>
            <a:rPr lang="en-US" altLang="zh-CN" sz="2000" kern="1200" dirty="0"/>
            <a:t>html</a:t>
          </a:r>
          <a:r>
            <a:rPr lang="zh-CN" altLang="en-US" sz="2000" kern="1200" dirty="0"/>
            <a:t>源文件</a:t>
          </a:r>
        </a:p>
      </dsp:txBody>
      <dsp:txXfrm>
        <a:off x="3656463" y="828605"/>
        <a:ext cx="1096323" cy="730882"/>
      </dsp:txXfrm>
    </dsp:sp>
    <dsp:sp modelId="{F935B80B-E4C4-4E96-B34C-B80A0148174B}">
      <dsp:nvSpPr>
        <dsp:cNvPr id="0" name=""/>
        <dsp:cNvSpPr/>
      </dsp:nvSpPr>
      <dsp:spPr>
        <a:xfrm>
          <a:off x="4935507" y="828605"/>
          <a:ext cx="1827205" cy="7308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解析</a:t>
          </a:r>
          <a:r>
            <a:rPr lang="en-US" altLang="zh-CN" sz="2000" kern="1200" dirty="0"/>
            <a:t>html</a:t>
          </a:r>
          <a:endParaRPr lang="zh-CN" altLang="en-US" sz="2000" kern="1200" dirty="0"/>
        </a:p>
      </dsp:txBody>
      <dsp:txXfrm>
        <a:off x="5300948" y="828605"/>
        <a:ext cx="1096323" cy="730882"/>
      </dsp:txXfrm>
    </dsp:sp>
    <dsp:sp modelId="{9EDC61A1-9156-45EB-A51F-0E7D54DF8C0F}">
      <dsp:nvSpPr>
        <dsp:cNvPr id="0" name=""/>
        <dsp:cNvSpPr/>
      </dsp:nvSpPr>
      <dsp:spPr>
        <a:xfrm>
          <a:off x="6579991" y="828605"/>
          <a:ext cx="1827205" cy="73088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26670" rIns="26670" bIns="2667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/>
            <a:t>目标数据提取</a:t>
          </a:r>
        </a:p>
      </dsp:txBody>
      <dsp:txXfrm>
        <a:off x="6945432" y="828605"/>
        <a:ext cx="1096323" cy="730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aptionedPictures#1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Ch" val="mid"/>
                  <dgm:param type="txAnchorVert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Ch" val="mid"/>
                  <dgm:param type="txAnchorVert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type="chevron" r:blip="" rot="180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type="chevron" r:blip="" rot="180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D9D351-B26C-48F8-9CFD-B3450CD98CE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cleveroad.com/blog/python-vs-other-programming-languages#difference-between-ruby-and-python" TargetMode="External"/><Relationship Id="rId6" Type="http://schemas.openxmlformats.org/officeDocument/2006/relationships/hyperlink" Target="https://www.cleveroad.com/blog/python-vs-other-programming-languages#python-vs-c-" TargetMode="External"/><Relationship Id="rId5" Type="http://schemas.openxmlformats.org/officeDocument/2006/relationships/hyperlink" Target="https://www.cleveroad.com/blog/python-vs-other-programming-languages#java-vs-python-which-is-better-" TargetMode="External"/><Relationship Id="rId4" Type="http://schemas.openxmlformats.org/officeDocument/2006/relationships/hyperlink" Target="https://www.cleveroad.com/blog/python-vs-other-programming-languages#python-vs-php" TargetMode="External"/><Relationship Id="rId3" Type="http://schemas.openxmlformats.org/officeDocument/2006/relationships/hyperlink" Target="https://www.cleveroad.com/blog/python-vs-other-programming-languages#where--why-and-for-what-python-is-used-fo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2.xml.rels><?xml version="1.0" encoding="UTF-8" standalone="yes"?>
<Relationships xmlns="http://schemas.openxmlformats.org/package/2006/relationships"><Relationship Id="rId7" Type="http://schemas.openxmlformats.org/officeDocument/2006/relationships/hyperlink" Target="https://www.cleveroad.com/blog/python-vs-other-programming-languages#difference-between-ruby-and-python" TargetMode="External"/><Relationship Id="rId6" Type="http://schemas.openxmlformats.org/officeDocument/2006/relationships/hyperlink" Target="https://www.cleveroad.com/blog/python-vs-other-programming-languages#python-vs-c-" TargetMode="External"/><Relationship Id="rId5" Type="http://schemas.openxmlformats.org/officeDocument/2006/relationships/hyperlink" Target="https://www.cleveroad.com/blog/python-vs-other-programming-languages#java-vs-python-which-is-better-" TargetMode="External"/><Relationship Id="rId4" Type="http://schemas.openxmlformats.org/officeDocument/2006/relationships/hyperlink" Target="https://www.cleveroad.com/blog/python-vs-other-programming-languages#python-vs-php" TargetMode="External"/><Relationship Id="rId3" Type="http://schemas.openxmlformats.org/officeDocument/2006/relationships/hyperlink" Target="https://www.cleveroad.com/blog/python-vs-other-programming-languages#where--why-and-for-what-python-is-used-for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fcollective/status/1027313313913495552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4" Type="http://schemas.openxmlformats.org/officeDocument/2006/relationships/hyperlink" Target="https://en.wikipedia.org/wiki/OpenStack" TargetMode="External"/><Relationship Id="rId3" Type="http://schemas.openxmlformats.org/officeDocument/2006/relationships/hyperlink" Target="https://link.zhihu.com/?target=https://ti.arc.nasa.gov/tech/asr/planning-and-scheduling/overview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7" Type="http://schemas.openxmlformats.org/officeDocument/2006/relationships/hyperlink" Target="https://en.wikipedia.org/wiki/OpenStack" TargetMode="External"/><Relationship Id="rId6" Type="http://schemas.openxmlformats.org/officeDocument/2006/relationships/hyperlink" Target="https://link.zhihu.com/?target=https://ti.arc.nasa.gov/tech/asr/planning-and-scheduling/overview/" TargetMode="External"/><Relationship Id="rId5" Type="http://schemas.openxmlformats.org/officeDocument/2006/relationships/hyperlink" Target="https://github.com/kissygalleryteam/uploader" TargetMode="External"/><Relationship Id="rId4" Type="http://schemas.openxmlformats.org/officeDocument/2006/relationships/hyperlink" Target="https://github.com/wb-yinlu/Macaroon" TargetMode="External"/><Relationship Id="rId3" Type="http://schemas.openxmlformats.org/officeDocument/2006/relationships/hyperlink" Target="https://github.com/douban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4" Type="http://schemas.openxmlformats.org/officeDocument/2006/relationships/hyperlink" Target="http://sebsauvage.net/python/" TargetMode="External"/><Relationship Id="rId3" Type="http://schemas.openxmlformats.org/officeDocument/2006/relationships/hyperlink" Target="https://link.zhihu.com/?target=http://sebsauvage.net/python/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baike.baidu.com/item/%E8%B5%84%E6%B7%B1%E8%BD%AF%E4%BB%B6%E5%B7%A5%E7%A8%8B%E5%B8%88" TargetMode="External"/><Relationship Id="rId3" Type="http://schemas.openxmlformats.org/officeDocument/2006/relationships/hyperlink" Target="http://www.dataguru.cn/article-9246-1.html?union_site=innerlink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baike.baidu.com/item/%E8%B5%84%E6%B7%B1%E8%BD%AF%E4%BB%B6%E5%B7%A5%E7%A8%8B%E5%B8%88" TargetMode="External"/><Relationship Id="rId3" Type="http://schemas.openxmlformats.org/officeDocument/2006/relationships/hyperlink" Target="http://www.dataguru.cn/article-9246-1.html?union_site=innerlink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link.zhihu.com/?target=http://web.archive.org/web/20021205223052/http://sebsauvage.net/python/" TargetMode="External"/><Relationship Id="rId7" Type="http://schemas.openxmlformats.org/officeDocument/2006/relationships/hyperlink" Target="https://link.zhihu.com/?target=http://web.archive.org/" TargetMode="External"/><Relationship Id="rId6" Type="http://schemas.openxmlformats.org/officeDocument/2006/relationships/hyperlink" Target="https://link.zhihu.com/?target=http://v2ex.com/" TargetMode="External"/><Relationship Id="rId5" Type="http://schemas.openxmlformats.org/officeDocument/2006/relationships/hyperlink" Target="http://sebsauvage.net/python/" TargetMode="External"/><Relationship Id="rId4" Type="http://schemas.openxmlformats.org/officeDocument/2006/relationships/hyperlink" Target="https://link.zhihu.com/?target=http://sebsauvage.net/python/" TargetMode="External"/><Relationship Id="rId3" Type="http://schemas.openxmlformats.org/officeDocument/2006/relationships/hyperlink" Target="https://read01.com/kEDkxR4.html" TargetMode="Externa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动画强调下</a:t>
            </a:r>
            <a:r>
              <a:rPr lang="en-US" altLang="zh-CN" dirty="0"/>
              <a:t>Python</a:t>
            </a:r>
            <a:r>
              <a:rPr lang="zh-CN" altLang="en-US" dirty="0"/>
              <a:t>，以最后一张图的形式动画弹出，放大，只一句话</a:t>
            </a:r>
            <a:r>
              <a:rPr lang="en-US" altLang="zh-CN" dirty="0"/>
              <a:t>print </a:t>
            </a:r>
            <a:r>
              <a:rPr lang="zh-CN" altLang="en-US" dirty="0"/>
              <a:t>“</a:t>
            </a:r>
            <a:r>
              <a:rPr lang="en-US" altLang="zh-CN" dirty="0"/>
              <a:t>hello world</a:t>
            </a:r>
            <a:r>
              <a:rPr lang="zh-CN" altLang="en-US" dirty="0"/>
              <a:t>”即可</a:t>
            </a:r>
            <a:endParaRPr lang="en-US" altLang="zh-CN" dirty="0"/>
          </a:p>
          <a:p>
            <a:r>
              <a:rPr lang="zh-CN" altLang="en-US" dirty="0"/>
              <a:t>增加他们熟悉的</a:t>
            </a:r>
            <a:r>
              <a:rPr lang="en-US" altLang="zh-CN" dirty="0"/>
              <a:t>SQL</a:t>
            </a:r>
            <a:r>
              <a:rPr lang="zh-CN" altLang="en-US" dirty="0"/>
              <a:t>、</a:t>
            </a:r>
            <a:r>
              <a:rPr lang="en-US" altLang="zh-CN" dirty="0"/>
              <a:t>C#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1286C-9AE9-4B1D-912D-333019C2F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ere, why and for what Python is used for"/>
              </a:rPr>
              <a:t>What is Python used for?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ython vs PHP"/>
              </a:rPr>
              <a:t>Python vs PHP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Java vs Python which is better?"/>
              </a:rPr>
              <a:t>Python vs Java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Python vs C#"/>
              </a:rPr>
              <a:t>Python vs C#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fference between Ruby and Python"/>
              </a:rPr>
              <a:t>Python vs Ruby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en-US" altLang="zh-CN" dirty="0"/>
              <a:t>https://www.cleveroad.com/blog/python-vs-other-programming-languages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Where, why and for what Python is used for"/>
              </a:rPr>
              <a:t>What is Python used for?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ython vs PHP"/>
              </a:rPr>
              <a:t>Python vs PHP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Java vs Python which is better?"/>
              </a:rPr>
              <a:t>Python vs Java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Python vs C#"/>
              </a:rPr>
              <a:t>Python vs C#</a:t>
            </a:r>
            <a:b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Difference between Ruby and Python"/>
              </a:rPr>
              <a:t>Python vs Ruby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en-US" altLang="zh-CN" dirty="0"/>
              <a:t>https://www.cleveroad.com/blog/python-vs-other-programming-languages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对 </a:t>
            </a:r>
            <a:r>
              <a:rPr lang="en-US" altLang="zh-CN" b="1" dirty="0" smtClean="0"/>
              <a:t>Python </a:t>
            </a:r>
            <a:r>
              <a:rPr lang="zh-CN" altLang="en-US" b="1" dirty="0" smtClean="0"/>
              <a:t>的爱与恨：那些不得不说的优缺点</a:t>
            </a:r>
            <a:endParaRPr lang="zh-CN" altLang="en-US" b="1" dirty="0" smtClean="0"/>
          </a:p>
          <a:p>
            <a:r>
              <a:rPr lang="zh-CN" altLang="en-US" b="1" dirty="0" smtClean="0"/>
              <a:t>显著的优点</a:t>
            </a:r>
            <a:endParaRPr lang="zh-CN" altLang="en-US" dirty="0" smtClean="0"/>
          </a:p>
          <a:p>
            <a:r>
              <a:rPr lang="en-US" altLang="zh-CN" dirty="0" smtClean="0"/>
              <a:t>Python </a:t>
            </a:r>
            <a:r>
              <a:rPr lang="zh-CN" altLang="en-US" dirty="0" smtClean="0"/>
              <a:t>语言拥有诸多的优点，这其中，以下几个优点特别显著：</a:t>
            </a:r>
            <a:endParaRPr lang="zh-CN" altLang="en-US" dirty="0" smtClean="0"/>
          </a:p>
          <a:p>
            <a:r>
              <a:rPr lang="zh-CN" altLang="en-US" dirty="0" smtClean="0"/>
              <a:t>简单易学：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语言相对于其他编程语言来说，属于比较容易学习的一门编程语言，它注重的是如何解决问题而不是编程语言的语法和结构。正是因为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语言简单易学，所以，已经有越来越多的初学者选择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语言作为编程的入门语言。例如，在浙江省 </a:t>
            </a:r>
            <a:r>
              <a:rPr lang="en-US" altLang="zh-CN" dirty="0" smtClean="0"/>
              <a:t>2017 </a:t>
            </a:r>
            <a:r>
              <a:rPr lang="zh-CN" altLang="en-US" dirty="0" smtClean="0"/>
              <a:t>年高中信息技术改革中，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算法与程序设计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课程将使用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语言替换原有的 </a:t>
            </a:r>
            <a:r>
              <a:rPr lang="en-US" altLang="zh-CN" dirty="0" smtClean="0"/>
              <a:t>VB </a:t>
            </a:r>
            <a:r>
              <a:rPr lang="zh-CN" altLang="en-US" dirty="0" smtClean="0"/>
              <a:t>语言。</a:t>
            </a:r>
            <a:endParaRPr lang="zh-CN" altLang="en-US" dirty="0" smtClean="0"/>
          </a:p>
          <a:p>
            <a:r>
              <a:rPr lang="zh-CN" altLang="en-US" dirty="0" smtClean="0"/>
              <a:t>语法优美：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语言力求代码简洁、优美。在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语言中，采用缩进来标识代码块，通过减少无用的大括号，去除语句末尾的分号等视觉杂讯，使得代码的可读性显著提高。阅读一段良好的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程序就感觉像是在读英语一样，它使你能够专注于解决问题，而不用太纠结编程语言本身的语法。</a:t>
            </a:r>
            <a:endParaRPr lang="zh-CN" altLang="en-US" dirty="0" smtClean="0"/>
          </a:p>
          <a:p>
            <a:r>
              <a:rPr lang="zh-CN" altLang="en-US" dirty="0" smtClean="0"/>
              <a:t>丰富强大的库：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语言号称自带电池</a:t>
            </a:r>
            <a:r>
              <a:rPr lang="en-US" altLang="zh-CN" dirty="0" smtClean="0"/>
              <a:t>(Battery Included)</a:t>
            </a:r>
            <a:r>
              <a:rPr lang="zh-CN" altLang="en-US" dirty="0" smtClean="0"/>
              <a:t>，寓意是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的类库非常的全面，包含了解决各种问题的类库。无论实现什么功能，都有现成的类库可以使用。如果一个功能比较特殊，标准库没有提供相应的支持，那么，很大概率也会有相应的开源项目提供了类似的功能。合理使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的类库和开源项目，能够快速的实现功能，满足业务需求。</a:t>
            </a:r>
            <a:endParaRPr lang="zh-CN" altLang="en-US" dirty="0" smtClean="0"/>
          </a:p>
          <a:p>
            <a:r>
              <a:rPr lang="zh-CN" altLang="en-US" dirty="0" smtClean="0"/>
              <a:t>开发效率高：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的各个优点是相辅相成的。例如，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语言因为有了丰富强大的类库，所以，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的开发效率能够显著提高。相对于 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C++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等编译语言，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开发者的效率提高了数倍。实现相同的功能，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代码的文件往往只有 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C++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代码的 </a:t>
            </a:r>
            <a:r>
              <a:rPr lang="en-US" altLang="zh-CN" dirty="0" smtClean="0"/>
              <a:t>1/5~1/3</a:t>
            </a:r>
            <a:r>
              <a:rPr lang="zh-CN" altLang="en-US" dirty="0" smtClean="0"/>
              <a:t>。虽然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语言拥有很多吸引人的特性，但是，各大互联网公司广泛使用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语言，很大程度上是因为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语言开发效率高这个特点。开发效率高的语言，能够更好的满足互联网快速迭代的需求，因此，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语言在互联网公司使用非常广泛。</a:t>
            </a:r>
            <a:endParaRPr lang="zh-CN" altLang="en-US" dirty="0" smtClean="0"/>
          </a:p>
          <a:p>
            <a:r>
              <a:rPr lang="zh-CN" altLang="en-US" dirty="0" smtClean="0"/>
              <a:t>应用领域广泛：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语言的另一大优点就是应用领域广泛，工程师可以使用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做很多的事情。例如，</a:t>
            </a:r>
            <a:r>
              <a:rPr lang="en-US" altLang="zh-CN" dirty="0" smtClean="0"/>
              <a:t>Web </a:t>
            </a:r>
            <a:r>
              <a:rPr lang="zh-CN" altLang="en-US" dirty="0" smtClean="0"/>
              <a:t>开发、网络编程、自动化运维、</a:t>
            </a:r>
            <a:r>
              <a:rPr lang="en-US" altLang="zh-CN" dirty="0" smtClean="0"/>
              <a:t>Linux </a:t>
            </a:r>
            <a:r>
              <a:rPr lang="zh-CN" altLang="en-US" dirty="0" smtClean="0"/>
              <a:t>系统管理、数据分析、科学计算、人工智能、机器学习等等。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语言介于脚本语言和系统语言之间，我们根据需要，既可以将它当做一门脚本语言来编写脚本，也可以将它当做一个系统语言来编写服务。</a:t>
            </a:r>
            <a:endParaRPr lang="zh-CN" altLang="en-US" dirty="0" smtClean="0"/>
          </a:p>
          <a:p>
            <a:r>
              <a:rPr lang="zh-CN" altLang="en-US" b="1" dirty="0" smtClean="0"/>
              <a:t>不可忽视的缺点</a:t>
            </a:r>
            <a:endParaRPr lang="zh-CN" altLang="en-US" dirty="0" smtClean="0"/>
          </a:p>
          <a:p>
            <a:r>
              <a:rPr lang="zh-CN" altLang="en-US" dirty="0" smtClean="0"/>
              <a:t>毫无疑问，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确实有用很多的优点，每一个优点看起来都非常吸引人。但是，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并不是没有缺点的，最主要的缺点有以下几个：</a:t>
            </a:r>
            <a:endParaRPr lang="zh-CN" altLang="en-US" dirty="0" smtClean="0"/>
          </a:p>
          <a:p>
            <a:r>
              <a:rPr lang="en-US" altLang="zh-CN" dirty="0" smtClean="0"/>
              <a:t>Python </a:t>
            </a:r>
            <a:r>
              <a:rPr lang="zh-CN" altLang="en-US" dirty="0" smtClean="0"/>
              <a:t>的执行速度不够快。当然，这也不是一个很严重的问题，一般情况下，我们不会拿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语言与 </a:t>
            </a:r>
            <a:r>
              <a:rPr lang="en-US" altLang="zh-CN" dirty="0" smtClean="0"/>
              <a:t>C/C++ </a:t>
            </a:r>
            <a:r>
              <a:rPr lang="zh-CN" altLang="en-US" dirty="0" smtClean="0"/>
              <a:t>这样的语言进行直接比较。在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语言的执行速度上，一方面，网络或磁盘的延迟，会抵消掉部分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本身消耗的时间；另一方面，因为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特别容易和 </a:t>
            </a:r>
            <a:r>
              <a:rPr lang="en-US" altLang="zh-CN" dirty="0" smtClean="0"/>
              <a:t>C </a:t>
            </a:r>
            <a:r>
              <a:rPr lang="zh-CN" altLang="en-US" dirty="0" smtClean="0"/>
              <a:t>结合起来，因此，我们可以通过分离一部分需要优化速度的应用，将其转换为编译好的扩展，并在整个系统中使用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脚本将这部分应用连接起来，以提高程序的整体效率。</a:t>
            </a:r>
            <a:endParaRPr lang="zh-CN" altLang="en-US" dirty="0" smtClean="0"/>
          </a:p>
          <a:p>
            <a:r>
              <a:rPr lang="en-US" altLang="zh-CN" dirty="0" smtClean="0"/>
              <a:t>Python 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GIL </a:t>
            </a:r>
            <a:r>
              <a:rPr lang="zh-CN" altLang="en-US" dirty="0" smtClean="0"/>
              <a:t>锁限制并发：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的另一个大问题是，对多处理器支持不好。如果读者接触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时间比较长，那么，一定听说过 </a:t>
            </a:r>
            <a:r>
              <a:rPr lang="en-US" altLang="zh-CN" dirty="0" smtClean="0"/>
              <a:t>GIL </a:t>
            </a:r>
            <a:r>
              <a:rPr lang="zh-CN" altLang="en-US" dirty="0" smtClean="0"/>
              <a:t>这个词。</a:t>
            </a:r>
            <a:r>
              <a:rPr lang="en-US" altLang="zh-CN" dirty="0" smtClean="0"/>
              <a:t>GIL </a:t>
            </a:r>
            <a:r>
              <a:rPr lang="zh-CN" altLang="en-US" dirty="0" smtClean="0"/>
              <a:t>是指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全局解释器锁（</a:t>
            </a:r>
            <a:r>
              <a:rPr lang="en-US" altLang="zh-CN" dirty="0" smtClean="0"/>
              <a:t>Global Interpreter Lock</a:t>
            </a:r>
            <a:r>
              <a:rPr lang="zh-CN" altLang="en-US" dirty="0" smtClean="0"/>
              <a:t>），当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的默认解释器要执行字节码时，都需要先申请这个锁。这意味着，如果试图通过多线程扩展应用程序，将总是被这个全局解释器锁限制。当然，我们可以使用多进程的架构来提高程序的并发，也可以选择不同的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实现来运行我们的程序。</a:t>
            </a:r>
            <a:endParaRPr lang="zh-CN" altLang="en-US" dirty="0" smtClean="0"/>
          </a:p>
          <a:p>
            <a:r>
              <a:rPr lang="en-US" altLang="zh-CN" dirty="0" smtClean="0"/>
              <a:t>Python 2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Python 3 </a:t>
            </a:r>
            <a:r>
              <a:rPr lang="zh-CN" altLang="en-US" dirty="0" smtClean="0"/>
              <a:t>不兼容：如果一个普通的软件或者库，不能够做到后向兼容，那么，它会被用户无情的抛弃了。在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中，一个槽点是 </a:t>
            </a:r>
            <a:r>
              <a:rPr lang="en-US" altLang="zh-CN" dirty="0" smtClean="0"/>
              <a:t>Python 2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Python 3 </a:t>
            </a:r>
            <a:r>
              <a:rPr lang="zh-CN" altLang="en-US" dirty="0" smtClean="0"/>
              <a:t>不兼容。因为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没有向后兼容，给所有的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工程师带来了无数的烦恼。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ViralBShah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表示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Jeff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Bezanson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所说的一个较旧的项目，并且背后没有任何意义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Jeff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Bezanson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的回答是：“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发布时我们发的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推特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就能说明一切。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来自美国一位著名厨师兼主持人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Julia Child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的名字，我们通过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Julia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把优秀的编程技术带给广大用户，就像她把优秀的做菜技巧带给观众一样。”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想要一种拥有自由许可的开源语言，同时拥有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的速度和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Ruby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的灵活。我们想要一种同像性语言，有像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这样真正的宏，也有像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这样的浅显熟悉的数学符号。我们想要一门像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一样可用于通用编程，像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一样易于统计，像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一样自然地用于字符串处理，像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Matlab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一样强大的线性代数，像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一样擅长将程序粘合在一起的语言。它简单易学，却能让严苛的黑客为之倾心。我们希望它是交互式的，具备可编译性。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Python </a:t>
            </a:r>
            <a:r>
              <a:rPr lang="zh-CN" altLang="en-US" dirty="0" smtClean="0"/>
              <a:t>语言拥有诸多的优点，这其中，以下几个优点特别显著：</a:t>
            </a:r>
            <a:endParaRPr lang="zh-CN" altLang="en-US" dirty="0" smtClean="0"/>
          </a:p>
          <a:p>
            <a:r>
              <a:rPr lang="zh-CN" altLang="en-US" dirty="0" smtClean="0"/>
              <a:t>简单易学：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语言相对于其他编程语言来说，属于比较容易学习的一门编程语言，它注重的是如何解决问题而不是编程语言的语法和结构。正是因为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语言简单易学，所以，已经有越来越多的初学者选择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语言作为编程的入门语言。例如，在浙江省 </a:t>
            </a:r>
            <a:r>
              <a:rPr lang="en-US" altLang="zh-CN" dirty="0" smtClean="0"/>
              <a:t>2017 </a:t>
            </a:r>
            <a:r>
              <a:rPr lang="zh-CN" altLang="en-US" dirty="0" smtClean="0"/>
              <a:t>年高中信息技术改革中，</a:t>
            </a:r>
            <a:r>
              <a:rPr lang="en-US" altLang="zh-CN" dirty="0" smtClean="0"/>
              <a:t>《</a:t>
            </a:r>
            <a:r>
              <a:rPr lang="zh-CN" altLang="en-US" dirty="0" smtClean="0"/>
              <a:t>算法与程序设计</a:t>
            </a:r>
            <a:r>
              <a:rPr lang="en-US" altLang="zh-CN" dirty="0" smtClean="0"/>
              <a:t>》</a:t>
            </a:r>
            <a:r>
              <a:rPr lang="zh-CN" altLang="en-US" dirty="0" smtClean="0"/>
              <a:t>课程将使用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语言替换原有的 </a:t>
            </a:r>
            <a:r>
              <a:rPr lang="en-US" altLang="zh-CN" dirty="0" smtClean="0"/>
              <a:t>VB </a:t>
            </a:r>
            <a:r>
              <a:rPr lang="zh-CN" altLang="en-US" dirty="0" smtClean="0"/>
              <a:t>语言。</a:t>
            </a:r>
            <a:endParaRPr lang="zh-CN" altLang="en-US" dirty="0" smtClean="0"/>
          </a:p>
          <a:p>
            <a:r>
              <a:rPr lang="zh-CN" altLang="en-US" dirty="0" smtClean="0"/>
              <a:t>语法优美：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语言力求代码简洁、优美。在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语言中，采用缩进来标识代码块，通过减少无用的大括号，去除语句末尾的分号等视觉杂讯，使得代码的可读性显著提高。阅读一段良好的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程序就感觉像是在读英语一样，它使你能够专注于解决问题，而不用太纠结编程语言本身的语法。</a:t>
            </a:r>
            <a:endParaRPr lang="zh-CN" altLang="en-US" dirty="0" smtClean="0"/>
          </a:p>
          <a:p>
            <a:r>
              <a:rPr lang="zh-CN" altLang="en-US" dirty="0" smtClean="0"/>
              <a:t>丰富强大的库：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语言号称自带电池</a:t>
            </a:r>
            <a:r>
              <a:rPr lang="en-US" altLang="zh-CN" dirty="0" smtClean="0"/>
              <a:t>(Battery Included)</a:t>
            </a:r>
            <a:r>
              <a:rPr lang="zh-CN" altLang="en-US" dirty="0" smtClean="0"/>
              <a:t>，寓意是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的类库非常的全面，包含了解决各种问题的类库。无论实现什么功能，都有现成的类库可以使用。如果一个功能比较特殊，标准库没有提供相应的支持，那么，很大概率也会有相应的开源项目提供了类似的功能。合理使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的类库和开源项目，能够快速的实现功能，满足业务需求。</a:t>
            </a:r>
            <a:endParaRPr lang="zh-CN" altLang="en-US" dirty="0" smtClean="0"/>
          </a:p>
          <a:p>
            <a:r>
              <a:rPr lang="zh-CN" altLang="en-US" dirty="0" smtClean="0"/>
              <a:t>开发效率高：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的各个优点是相辅相成的。例如，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语言因为有了丰富强大的类库，所以，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的开发效率能够显著提高。相对于 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C++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等编译语言，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开发者的效率提高了数倍。实现相同的功能，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代码的文件往往只有 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C++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Java </a:t>
            </a:r>
            <a:r>
              <a:rPr lang="zh-CN" altLang="en-US" dirty="0" smtClean="0"/>
              <a:t>代码的 </a:t>
            </a:r>
            <a:r>
              <a:rPr lang="en-US" altLang="zh-CN" dirty="0" smtClean="0"/>
              <a:t>1/5~1/3</a:t>
            </a:r>
            <a:r>
              <a:rPr lang="zh-CN" altLang="en-US" dirty="0" smtClean="0"/>
              <a:t>。虽然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语言拥有很多吸引人的特性，但是，各大互联网公司广泛使用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语言，很大程度上是因为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语言开发效率高这个特点。开发效率高的语言，能够更好的满足互联网快速迭代的需求，因此，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语言在互联网公司使用非常广泛。</a:t>
            </a:r>
            <a:endParaRPr lang="zh-CN" altLang="en-US" dirty="0" smtClean="0"/>
          </a:p>
          <a:p>
            <a:r>
              <a:rPr lang="zh-CN" altLang="en-US" dirty="0" smtClean="0"/>
              <a:t>应用领域广泛：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语言的另一大优点就是应用领域广泛，工程师可以使用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做很多的事情。例如，</a:t>
            </a:r>
            <a:r>
              <a:rPr lang="en-US" altLang="zh-CN" dirty="0" smtClean="0"/>
              <a:t>Web </a:t>
            </a:r>
            <a:r>
              <a:rPr lang="zh-CN" altLang="en-US" dirty="0" smtClean="0"/>
              <a:t>开发、网络编程、自动化运维、</a:t>
            </a:r>
            <a:r>
              <a:rPr lang="en-US" altLang="zh-CN" dirty="0" smtClean="0"/>
              <a:t>Linux </a:t>
            </a:r>
            <a:r>
              <a:rPr lang="zh-CN" altLang="en-US" dirty="0" smtClean="0"/>
              <a:t>系统管理、数据分析、科学计算、人工智能、机器学习等等。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语言介于脚本语言和系统语言之间，我们根据需要，既可以将它当做一门脚本语言来编写脚本，也可以将它当做一个系统语言来编写服务。</a:t>
            </a:r>
            <a:endParaRPr lang="zh-CN" altLang="en-US" dirty="0" smtClean="0"/>
          </a:p>
          <a:p>
            <a:r>
              <a:rPr lang="zh-CN" altLang="en-US" b="1" dirty="0" smtClean="0"/>
              <a:t>不可忽视的缺点</a:t>
            </a:r>
            <a:endParaRPr lang="zh-CN" altLang="en-US" dirty="0" smtClean="0"/>
          </a:p>
          <a:p>
            <a:r>
              <a:rPr lang="zh-CN" altLang="en-US" dirty="0" smtClean="0"/>
              <a:t>毫无疑问，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确实有用很多的优点，每一个优点看起来都非常吸引人。但是，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并不是没有缺点的，最主要的缺点有以下几个：</a:t>
            </a:r>
            <a:endParaRPr lang="zh-CN" altLang="en-US" dirty="0" smtClean="0"/>
          </a:p>
          <a:p>
            <a:r>
              <a:rPr lang="en-US" altLang="zh-CN" dirty="0" smtClean="0"/>
              <a:t>Python </a:t>
            </a:r>
            <a:r>
              <a:rPr lang="zh-CN" altLang="en-US" dirty="0" smtClean="0"/>
              <a:t>的执行速度不够快。当然，这也不是一个很严重的问题，一般情况下，我们不会拿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语言与 </a:t>
            </a:r>
            <a:r>
              <a:rPr lang="en-US" altLang="zh-CN" dirty="0" smtClean="0"/>
              <a:t>C/C++ </a:t>
            </a:r>
            <a:r>
              <a:rPr lang="zh-CN" altLang="en-US" dirty="0" smtClean="0"/>
              <a:t>这样的语言进行直接比较。在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语言的执行速度上，一方面，网络或磁盘的延迟，会抵消掉部分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本身消耗的时间；另一方面，因为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特别容易和 </a:t>
            </a:r>
            <a:r>
              <a:rPr lang="en-US" altLang="zh-CN" dirty="0" smtClean="0"/>
              <a:t>C </a:t>
            </a:r>
            <a:r>
              <a:rPr lang="zh-CN" altLang="en-US" dirty="0" smtClean="0"/>
              <a:t>结合起来，因此，我们可以通过分离一部分需要优化速度的应用，将其转换为编译好的扩展，并在整个系统中使用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脚本将这部分应用连接起来，以提高程序的整体效率。</a:t>
            </a:r>
            <a:endParaRPr lang="zh-CN" altLang="en-US" dirty="0" smtClean="0"/>
          </a:p>
          <a:p>
            <a:r>
              <a:rPr lang="en-US" altLang="zh-CN" dirty="0" smtClean="0"/>
              <a:t>Python 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GIL </a:t>
            </a:r>
            <a:r>
              <a:rPr lang="zh-CN" altLang="en-US" dirty="0" smtClean="0"/>
              <a:t>锁限制并发：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的另一个大问题是，对多处理器支持不好。如果读者接触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时间比较长，那么，一定听说过 </a:t>
            </a:r>
            <a:r>
              <a:rPr lang="en-US" altLang="zh-CN" dirty="0" smtClean="0"/>
              <a:t>GIL </a:t>
            </a:r>
            <a:r>
              <a:rPr lang="zh-CN" altLang="en-US" dirty="0" smtClean="0"/>
              <a:t>这个词。</a:t>
            </a:r>
            <a:r>
              <a:rPr lang="en-US" altLang="zh-CN" dirty="0" smtClean="0"/>
              <a:t>GIL </a:t>
            </a:r>
            <a:r>
              <a:rPr lang="zh-CN" altLang="en-US" dirty="0" smtClean="0"/>
              <a:t>是指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全局解释器锁（</a:t>
            </a:r>
            <a:r>
              <a:rPr lang="en-US" altLang="zh-CN" dirty="0" smtClean="0"/>
              <a:t>Global Interpreter Lock</a:t>
            </a:r>
            <a:r>
              <a:rPr lang="zh-CN" altLang="en-US" dirty="0" smtClean="0"/>
              <a:t>），当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的默认解释器要执行字节码时，都需要先申请这个锁。这意味着，如果试图通过多线程扩展应用程序，将总是被这个全局解释器锁限制。当然，我们可以使用多进程的架构来提高程序的并发，也可以选择不同的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实现来运行我们的程序。</a:t>
            </a:r>
            <a:endParaRPr lang="zh-CN" altLang="en-US" dirty="0" smtClean="0"/>
          </a:p>
          <a:p>
            <a:r>
              <a:rPr lang="en-US" altLang="zh-CN" dirty="0" smtClean="0"/>
              <a:t>Python 2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Python 3 </a:t>
            </a:r>
            <a:r>
              <a:rPr lang="zh-CN" altLang="en-US" dirty="0" smtClean="0"/>
              <a:t>不兼容：如果一个普通的软件或者库，不能够做到后向兼容，那么，它会被用户无情的抛弃了。在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中，一个槽点是 </a:t>
            </a:r>
            <a:r>
              <a:rPr lang="en-US" altLang="zh-CN" dirty="0" smtClean="0"/>
              <a:t>Python 2 </a:t>
            </a:r>
            <a:r>
              <a:rPr lang="zh-CN" altLang="en-US" dirty="0" smtClean="0"/>
              <a:t>与 </a:t>
            </a:r>
            <a:r>
              <a:rPr lang="en-US" altLang="zh-CN" dirty="0" smtClean="0"/>
              <a:t>Python 3 </a:t>
            </a:r>
            <a:r>
              <a:rPr lang="zh-CN" altLang="en-US" dirty="0" smtClean="0"/>
              <a:t>不兼容。因为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没有向后兼容，给所有的 </a:t>
            </a:r>
            <a:r>
              <a:rPr lang="en-US" altLang="zh-CN" dirty="0" smtClean="0"/>
              <a:t>Python </a:t>
            </a:r>
            <a:r>
              <a:rPr lang="zh-CN" altLang="en-US" dirty="0" smtClean="0"/>
              <a:t>工程师带来了无数的烦恼。</a:t>
            </a:r>
            <a:endParaRPr lang="zh-CN" altLang="en-US" dirty="0" smtClean="0"/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月末，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 18.04 LTS (Bionic Beaver)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正式发布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不再默认安装。它仍然包含在内，但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 18.04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将是包含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的最后一个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LTS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已更新至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3.6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代号为“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Bionic Beaver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（仿生海狸）”的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 18.04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版本是两年来流行的基于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Linux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内核的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Ubuntu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操作系统的第一个长期支持版本。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2.7 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版本到了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2020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年就不再维护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作者：</a:t>
            </a:r>
            <a:r>
              <a:rPr lang="en-US" altLang="zh-CN" dirty="0"/>
              <a:t>Jim </a:t>
            </a:r>
            <a:r>
              <a:rPr lang="en-US" altLang="zh-CN" dirty="0" err="1"/>
              <a:t>Jin</a:t>
            </a:r>
            <a:br>
              <a:rPr lang="en-US" altLang="zh-CN" dirty="0"/>
            </a:br>
            <a:r>
              <a:rPr lang="zh-CN" altLang="en-US" dirty="0"/>
              <a:t>链接：</a:t>
            </a:r>
            <a:r>
              <a:rPr lang="en-US" altLang="zh-CN" dirty="0"/>
              <a:t>https://www.zhihu.com/question/46906258/answer/107608676</a:t>
            </a:r>
            <a:br>
              <a:rPr lang="en-US" altLang="zh-CN" dirty="0"/>
            </a:br>
            <a:r>
              <a:rPr lang="zh-CN" altLang="en-US" dirty="0"/>
              <a:t>来源：知乎</a:t>
            </a:r>
            <a:br>
              <a:rPr lang="zh-CN" altLang="en-US" dirty="0"/>
            </a:br>
            <a:r>
              <a:rPr lang="zh-CN" altLang="en-US" dirty="0"/>
              <a:t>著作权归作者所有。商业转载请联系作者获得授权，非商业转载请注明出处。</a:t>
            </a:r>
            <a:br>
              <a:rPr lang="zh-CN" altLang="en-US" dirty="0"/>
            </a:br>
            <a:br>
              <a:rPr lang="zh-CN" altLang="en-US" dirty="0"/>
            </a:br>
            <a:r>
              <a:rPr lang="en-US" altLang="zh-CN" b="1" dirty="0"/>
              <a:t>NASA </a:t>
            </a:r>
            <a:r>
              <a:rPr lang="zh-CN" altLang="en-US" b="1" dirty="0"/>
              <a:t>的约翰逊航天中心的集成计划系统（</a:t>
            </a:r>
            <a:r>
              <a:rPr lang="en-US" altLang="zh-CN" b="1" dirty="0"/>
              <a:t>Integrated Planning System</a:t>
            </a:r>
            <a:r>
              <a:rPr lang="zh-CN" altLang="en-US" b="1" dirty="0"/>
              <a:t>）</a:t>
            </a:r>
            <a:r>
              <a:rPr lang="zh-CN" altLang="en-US" dirty="0"/>
              <a:t>是用</a:t>
            </a:r>
            <a:r>
              <a:rPr lang="en-US" altLang="zh-CN" dirty="0"/>
              <a:t>Python</a:t>
            </a:r>
            <a:r>
              <a:rPr lang="zh-CN" altLang="en-US" dirty="0"/>
              <a:t>开发的，几乎航天中心所有太空活动包括航天飞机、火箭的训练、发射、运作都是通过这个系统进行管理的。</a:t>
            </a:r>
            <a:endParaRPr lang="zh-CN" altLang="en-US" dirty="0"/>
          </a:p>
          <a:p>
            <a:r>
              <a:rPr lang="en-US" altLang="zh-CN" dirty="0"/>
              <a:t>Python</a:t>
            </a:r>
            <a:r>
              <a:rPr lang="zh-CN" altLang="en-US" dirty="0"/>
              <a:t>官网的介绍：</a:t>
            </a:r>
            <a:br>
              <a:rPr lang="zh-CN" altLang="en-US" dirty="0"/>
            </a:br>
            <a:r>
              <a:rPr lang="en-US" altLang="zh-CN" dirty="0"/>
              <a:t>Wikipedia</a:t>
            </a:r>
            <a:r>
              <a:rPr lang="zh-CN" altLang="en-US" dirty="0"/>
              <a:t>的介绍：</a:t>
            </a:r>
            <a:br>
              <a:rPr lang="zh-CN" altLang="en-US" dirty="0"/>
            </a:br>
            <a:br>
              <a:rPr lang="zh-CN" altLang="en-US" dirty="0"/>
            </a:br>
            <a:r>
              <a:rPr lang="en-US" altLang="zh-CN" dirty="0"/>
              <a:t>NASA</a:t>
            </a:r>
            <a:r>
              <a:rPr lang="zh-CN" altLang="en-US" dirty="0"/>
              <a:t>的介绍：</a:t>
            </a:r>
            <a:r>
              <a:rPr lang="en-US" altLang="zh-CN" dirty="0">
                <a:hlinkClick r:id="rId3"/>
              </a:rPr>
              <a:t>Planning and Scheduling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OpenStack"/>
              </a:rPr>
              <a:t>OpenStack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cloud computing IaaS platform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有一个基于</a:t>
            </a:r>
            <a:r>
              <a:rPr lang="en-US" altLang="zh-CN" dirty="0"/>
              <a:t>python</a:t>
            </a:r>
            <a:r>
              <a:rPr lang="zh-CN" altLang="en-US" dirty="0"/>
              <a:t>的</a:t>
            </a:r>
            <a:r>
              <a:rPr lang="en-US" altLang="zh-CN" dirty="0"/>
              <a:t>map-reduce</a:t>
            </a:r>
            <a:r>
              <a:rPr lang="zh-CN" altLang="en-US" dirty="0"/>
              <a:t>框架</a:t>
            </a:r>
            <a:r>
              <a:rPr lang="en-US" altLang="zh-CN" dirty="0" err="1"/>
              <a:t>dpark</a:t>
            </a:r>
            <a:r>
              <a:rPr lang="zh-CN" altLang="en-US" dirty="0"/>
              <a:t>。</a:t>
            </a:r>
            <a:r>
              <a:rPr lang="en-US" altLang="zh-CN" dirty="0">
                <a:hlinkClick r:id="rId3"/>
              </a:rPr>
              <a:t>https://github.com/douban</a:t>
            </a:r>
            <a:endParaRPr lang="en-US" altLang="zh-CN" dirty="0"/>
          </a:p>
          <a:p>
            <a:endParaRPr lang="en-US" altLang="zh-CN" dirty="0"/>
          </a:p>
          <a:p>
            <a:pPr fontAlgn="base"/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2016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阿里巴巴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73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款开源产品全向图详细介绍如下：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Macaroon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Macaroon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是一个高 效的反向代理测试套件，测试框架本身基于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python2.7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开发，方便跨平台移植；测试例使用格式化描述，做到编程语言无关性。使用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Macaroon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 简便快捷的完成测试场景的构造、线上失效案例的重建及被测软件（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）的功能、模块、协议一致性测试等。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altLang="zh-CN" sz="1200" b="0" i="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Uploader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Uploader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是一个非常强大的异步文件上传组件，支持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ajax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iframe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flash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三套方案，实现浏览器的全兼容，调用非常简单，内置多套主题支持 和常用插件，比如验证、图片预览、进度条等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作者：</a:t>
            </a:r>
            <a:r>
              <a:rPr lang="en-US" altLang="zh-CN" dirty="0"/>
              <a:t>Jim </a:t>
            </a:r>
            <a:r>
              <a:rPr lang="en-US" altLang="zh-CN" dirty="0" err="1"/>
              <a:t>Jin</a:t>
            </a:r>
            <a:br>
              <a:rPr lang="en-US" altLang="zh-CN" dirty="0"/>
            </a:br>
            <a:r>
              <a:rPr lang="zh-CN" altLang="en-US" dirty="0"/>
              <a:t>链接：</a:t>
            </a:r>
            <a:r>
              <a:rPr lang="en-US" altLang="zh-CN" dirty="0"/>
              <a:t>https://www.zhihu.com/question/46906258/answer/107608676</a:t>
            </a:r>
            <a:br>
              <a:rPr lang="en-US" altLang="zh-CN" dirty="0"/>
            </a:br>
            <a:r>
              <a:rPr lang="zh-CN" altLang="en-US" dirty="0"/>
              <a:t>来源：知乎</a:t>
            </a:r>
            <a:br>
              <a:rPr lang="zh-CN" altLang="en-US" dirty="0"/>
            </a:br>
            <a:r>
              <a:rPr lang="zh-CN" altLang="en-US" dirty="0"/>
              <a:t>著作权归作者所有。商业转载请联系作者获得授权，非商业转载请注明出处。</a:t>
            </a:r>
            <a:br>
              <a:rPr lang="zh-CN" altLang="en-US" dirty="0"/>
            </a:br>
            <a:br>
              <a:rPr lang="zh-CN" altLang="en-US" dirty="0"/>
            </a:br>
            <a:r>
              <a:rPr lang="en-US" altLang="zh-CN" b="1" dirty="0"/>
              <a:t>NASA </a:t>
            </a:r>
            <a:r>
              <a:rPr lang="zh-CN" altLang="en-US" b="1" dirty="0"/>
              <a:t>的约翰逊航天中心的集成计划系统（</a:t>
            </a:r>
            <a:r>
              <a:rPr lang="en-US" altLang="zh-CN" b="1" dirty="0"/>
              <a:t>Integrated Planning System</a:t>
            </a:r>
            <a:r>
              <a:rPr lang="zh-CN" altLang="en-US" b="1" dirty="0"/>
              <a:t>）</a:t>
            </a:r>
            <a:r>
              <a:rPr lang="zh-CN" altLang="en-US" dirty="0"/>
              <a:t>是用</a:t>
            </a:r>
            <a:r>
              <a:rPr lang="en-US" altLang="zh-CN" dirty="0"/>
              <a:t>Python</a:t>
            </a:r>
            <a:r>
              <a:rPr lang="zh-CN" altLang="en-US" dirty="0"/>
              <a:t>开发的，几乎航天中心所有太空活动包括航天飞机、火箭的训练、发射、运作都是通过这个系统进行管理的。</a:t>
            </a:r>
            <a:endParaRPr lang="zh-CN" altLang="en-US" dirty="0"/>
          </a:p>
          <a:p>
            <a:r>
              <a:rPr lang="en-US" altLang="zh-CN" dirty="0"/>
              <a:t>Python</a:t>
            </a:r>
            <a:r>
              <a:rPr lang="zh-CN" altLang="en-US" dirty="0"/>
              <a:t>官网的介绍：</a:t>
            </a:r>
            <a:br>
              <a:rPr lang="zh-CN" altLang="en-US" dirty="0"/>
            </a:br>
            <a:r>
              <a:rPr lang="en-US" altLang="zh-CN" dirty="0"/>
              <a:t>Wikipedia</a:t>
            </a:r>
            <a:r>
              <a:rPr lang="zh-CN" altLang="en-US" dirty="0"/>
              <a:t>的介绍：</a:t>
            </a:r>
            <a:br>
              <a:rPr lang="zh-CN" altLang="en-US" dirty="0"/>
            </a:br>
            <a:br>
              <a:rPr lang="zh-CN" altLang="en-US" dirty="0"/>
            </a:br>
            <a:r>
              <a:rPr lang="en-US" altLang="zh-CN" dirty="0"/>
              <a:t>NASA</a:t>
            </a:r>
            <a:r>
              <a:rPr lang="zh-CN" altLang="en-US" dirty="0"/>
              <a:t>的介绍：</a:t>
            </a:r>
            <a:r>
              <a:rPr lang="en-US" altLang="zh-CN" dirty="0">
                <a:hlinkClick r:id="rId6"/>
              </a:rPr>
              <a:t>Planning and Scheduling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OpenStack"/>
              </a:rPr>
              <a:t>OpenStack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a cloud computing IaaS platform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http://www.discoversdk.com/blog/10-best-python-ides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 smtClean="0"/>
              <a:t>阿里在内部搞了一个中秋抢月饼的活动，不过阿里安全的四位童鞋却狂拽酷炫地秀了一把黑客技术，不动声色地多刷了</a:t>
            </a:r>
            <a:r>
              <a:rPr lang="en-US" altLang="zh-CN" b="1" dirty="0" smtClean="0"/>
              <a:t>124</a:t>
            </a:r>
            <a:r>
              <a:rPr lang="zh-CN" altLang="en-US" b="1" dirty="0" smtClean="0"/>
              <a:t>盒月饼。</a:t>
            </a:r>
            <a:endParaRPr lang="zh-CN" altLang="en-US" b="1" dirty="0" smtClean="0"/>
          </a:p>
          <a:p>
            <a:r>
              <a:rPr lang="zh-CN" altLang="en-US" b="1" dirty="0" smtClean="0"/>
              <a:t>然而，这件事情却迅速发酵。根据内部决定，为了维护企业文化，阿里巴巴居然决定“挥泪斩马谡”，把这四位童鞋给开除了。</a:t>
            </a:r>
            <a:endParaRPr lang="en-US" altLang="zh-CN" b="1" dirty="0" smtClean="0"/>
          </a:p>
          <a:p>
            <a:endParaRPr lang="en-US" altLang="zh-CN" b="1" dirty="0" smtClean="0"/>
          </a:p>
          <a:p>
            <a:r>
              <a:rPr lang="zh-CN" altLang="en-US" b="1" dirty="0" smtClean="0"/>
              <a:t>另外有匿名用户消息称：“今早内部通报是有五个人抢月饼，但是只开除了四个，有一个安全部的高级专家，算是老员工的，没有开除”。</a:t>
            </a:r>
            <a:endParaRPr lang="zh-CN" altLang="en-US" b="1" dirty="0" smtClean="0"/>
          </a:p>
          <a:p>
            <a:r>
              <a:rPr lang="zh-CN" altLang="en-US" b="1" dirty="0" smtClean="0"/>
              <a:t>而据阿里云云盾负责人“道哥”消息“剩下那个是阿里云的，非集团安全部。阿里云的处理结果还在讨论中。请不要过度解读。</a:t>
            </a:r>
            <a:endParaRPr lang="zh-CN" altLang="en-US" b="1" dirty="0" smtClean="0"/>
          </a:p>
          <a:p>
            <a:endParaRPr lang="zh-CN" altLang="en-US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DB0B77F3-93AC-4703-85FE-91B0B693CFC7}" type="slidenum">
              <a:rPr lang="en-US" altLang="zh-CN"/>
            </a:fld>
            <a:endParaRPr lang="en-US" altLang="zh-CN"/>
          </a:p>
        </p:txBody>
      </p:sp>
      <p:sp>
        <p:nvSpPr>
          <p:cNvPr id="460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#--encoding=utf8</a:t>
            </a:r>
            <a:endParaRPr lang="en-US" altLang="zh-CN" dirty="0"/>
          </a:p>
          <a:p>
            <a:r>
              <a:rPr lang="en-US" altLang="zh-CN" dirty="0"/>
              <a:t>__author__ = 'Administrator'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x = 666</a:t>
            </a:r>
            <a:endParaRPr lang="en-US" altLang="zh-CN" dirty="0"/>
          </a:p>
          <a:p>
            <a:r>
              <a:rPr lang="en-US" altLang="zh-CN" dirty="0"/>
              <a:t>print "x + 233 = ", x + 233        # </a:t>
            </a:r>
            <a:r>
              <a:rPr lang="zh-CN" altLang="en-US" dirty="0"/>
              <a:t>加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print("x + 233 = ", x + 233)        # </a:t>
            </a:r>
            <a:r>
              <a:rPr lang="zh-CN" altLang="en-US" dirty="0"/>
              <a:t>加</a:t>
            </a:r>
            <a:endParaRPr lang="zh-CN" altLang="en-US" dirty="0"/>
          </a:p>
          <a:p>
            <a:r>
              <a:rPr lang="en-US" altLang="zh-CN" dirty="0"/>
              <a:t>print("x - 233 = ", x - 233)        # </a:t>
            </a:r>
            <a:r>
              <a:rPr lang="zh-CN" altLang="en-US" dirty="0"/>
              <a:t>减</a:t>
            </a:r>
            <a:endParaRPr lang="zh-CN" altLang="en-US" dirty="0"/>
          </a:p>
          <a:p>
            <a:r>
              <a:rPr lang="en-US" altLang="zh-CN" dirty="0"/>
              <a:t>print("x * 2 = ", x * 2)            # </a:t>
            </a:r>
            <a:r>
              <a:rPr lang="zh-CN" altLang="en-US" dirty="0"/>
              <a:t>乘</a:t>
            </a:r>
            <a:endParaRPr lang="zh-CN" altLang="en-US" dirty="0"/>
          </a:p>
          <a:p>
            <a:r>
              <a:rPr lang="en-US" altLang="zh-CN" dirty="0"/>
              <a:t>print("x ** 2 = ", x ** 2)          # </a:t>
            </a:r>
            <a:r>
              <a:rPr lang="zh-CN" altLang="en-US" dirty="0"/>
              <a:t>平方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print("\n17 / 4 = ", 17/4)          # </a:t>
            </a:r>
            <a:r>
              <a:rPr lang="zh-CN" altLang="en-US" dirty="0"/>
              <a:t>浮点除</a:t>
            </a:r>
            <a:endParaRPr lang="zh-CN" altLang="en-US" dirty="0"/>
          </a:p>
          <a:p>
            <a:r>
              <a:rPr lang="en-US" altLang="zh-CN" dirty="0"/>
              <a:t>print("17 //4 = ", 17//4)           # </a:t>
            </a:r>
            <a:r>
              <a:rPr lang="zh-CN" altLang="en-US" dirty="0"/>
              <a:t>取整除</a:t>
            </a:r>
            <a:endParaRPr lang="zh-CN" altLang="en-US" dirty="0"/>
          </a:p>
          <a:p>
            <a:r>
              <a:rPr lang="en-US" altLang="zh-CN" dirty="0"/>
              <a:t>print("17 % 4 = ", 17%4)            # </a:t>
            </a:r>
            <a:r>
              <a:rPr lang="zh-CN" altLang="en-US" dirty="0"/>
              <a:t>求余数</a:t>
            </a:r>
            <a:endParaRPr lang="zh-CN" altLang="en-US" dirty="0"/>
          </a:p>
          <a:p>
            <a:endParaRPr lang="zh-CN" altLang="en-US" dirty="0"/>
          </a:p>
          <a:p>
            <a:r>
              <a:rPr lang="en-US" altLang="zh-CN" dirty="0"/>
              <a:t>print("Type of 17/4: ", type(17/4))</a:t>
            </a:r>
            <a:endParaRPr lang="en-US" altLang="zh-CN" dirty="0"/>
          </a:p>
          <a:p>
            <a:r>
              <a:rPr lang="en-US" altLang="zh-CN" dirty="0"/>
              <a:t>print("Type of 17//4: ", type(17//4))</a:t>
            </a:r>
            <a:endParaRPr lang="en-US" altLang="zh-CN" dirty="0"/>
          </a:p>
          <a:p>
            <a:r>
              <a:rPr lang="en-US" altLang="zh-CN" dirty="0"/>
              <a:t>print("Type of 17%4: ", type(17%4))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http://fund.eastmoney.com/fund.html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 smtClean="0"/>
              <a:t>按爬虫功能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网页爬虫和接口爬虫。</a:t>
            </a:r>
            <a:endParaRPr lang="zh-CN" altLang="en-US" sz="2400" dirty="0" smtClean="0"/>
          </a:p>
          <a:p>
            <a:pPr lvl="1"/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网页爬虫：以搜索引擎爬虫为主，根据网页上的超链接进行遍历爬取。</a:t>
            </a:r>
            <a:endParaRPr lang="zh-CN" altLang="en-US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接口爬虫：通过精准构造特定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API 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接口的请求数据，而获得大量数据信息。</a:t>
            </a:r>
            <a:endParaRPr lang="zh-CN" altLang="en-US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/>
              <a:t>按授权情况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合法爬虫和恶意爬虫。</a:t>
            </a:r>
            <a:endParaRPr lang="zh-CN" altLang="en-US" sz="2400" dirty="0" smtClean="0"/>
          </a:p>
          <a:p>
            <a:pPr lvl="1"/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合法爬虫：以符合 </a:t>
            </a:r>
            <a:r>
              <a:rPr lang="en-US" altLang="zh-CN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Robots </a:t>
            </a:r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协议规范的行为爬取网页，或爬取网络公开接口，或购买接口授权进行爬取，均为合法爬虫，该类爬虫通常不用考虑反爬虫等对抗性工作。</a:t>
            </a:r>
            <a:endParaRPr lang="zh-CN" altLang="en-US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8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恶意爬虫：通过分析并自行构造参数对非公开接口进行数据爬取或提交，获取对方本不愿意被大量获取的数据，并有可能给对方服务器性能造成极大损耗。此处通常存在爬虫和反爬虫的激烈交锋。</a:t>
            </a:r>
            <a:endParaRPr lang="zh-CN" altLang="en-US" sz="1800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2400" dirty="0" smtClean="0"/>
              <a:t>按照系统结构和实现技术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通用网络爬虫、聚焦网络爬虫、增量式网络爬虫、深层网络爬虫。</a:t>
            </a:r>
            <a:endParaRPr lang="en-US" altLang="zh-CN" sz="2400" dirty="0" smtClean="0"/>
          </a:p>
          <a:p>
            <a:r>
              <a:rPr lang="zh-CN" altLang="en-US" sz="2400" dirty="0" smtClean="0"/>
              <a:t>按目的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商业爬虫和科研爬虫。</a:t>
            </a:r>
            <a:endParaRPr lang="en-US" altLang="zh-CN" sz="2400" dirty="0" smtClean="0"/>
          </a:p>
          <a:p>
            <a:r>
              <a:rPr lang="zh-CN" altLang="en-US" sz="2400" dirty="0" smtClean="0"/>
              <a:t>按目标</a:t>
            </a:r>
            <a:r>
              <a:rPr lang="en-US" altLang="zh-CN" sz="2400" dirty="0" smtClean="0"/>
              <a:t>——</a:t>
            </a:r>
            <a:r>
              <a:rPr lang="zh-CN" altLang="en-US" sz="2400" dirty="0" smtClean="0"/>
              <a:t>社交数据爬虫、电商数据爬虫、出行数据爬虫</a:t>
            </a:r>
            <a:r>
              <a:rPr lang="en-US" altLang="zh-CN" sz="2400" dirty="0" smtClean="0"/>
              <a:t>……</a:t>
            </a:r>
            <a:endParaRPr lang="zh-CN" altLang="en-US" sz="240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动画强调下</a:t>
            </a:r>
            <a:r>
              <a:rPr lang="en-US" altLang="zh-CN" dirty="0"/>
              <a:t>Python</a:t>
            </a:r>
            <a:r>
              <a:rPr lang="zh-CN" altLang="en-US" dirty="0"/>
              <a:t>，以最后一张图的形式动画弹出，放大，只一句话</a:t>
            </a:r>
            <a:r>
              <a:rPr lang="en-US" altLang="zh-CN" dirty="0"/>
              <a:t>print </a:t>
            </a:r>
            <a:r>
              <a:rPr lang="zh-CN" altLang="en-US" dirty="0"/>
              <a:t>“</a:t>
            </a:r>
            <a:r>
              <a:rPr lang="en-US" altLang="zh-CN" dirty="0"/>
              <a:t>hello world</a:t>
            </a:r>
            <a:r>
              <a:rPr lang="zh-CN" altLang="en-US" dirty="0"/>
              <a:t>”即可</a:t>
            </a:r>
            <a:endParaRPr lang="en-US" altLang="zh-CN" dirty="0"/>
          </a:p>
          <a:p>
            <a:r>
              <a:rPr lang="zh-CN" altLang="en-US" dirty="0"/>
              <a:t>增加他们熟悉的</a:t>
            </a:r>
            <a:r>
              <a:rPr lang="en-US" altLang="zh-CN" dirty="0"/>
              <a:t>SQL</a:t>
            </a:r>
            <a:r>
              <a:rPr lang="zh-CN" altLang="en-US" dirty="0"/>
              <a:t>、</a:t>
            </a:r>
            <a:r>
              <a:rPr lang="en-US" altLang="zh-CN" dirty="0"/>
              <a:t>C#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A1286C-9AE9-4B1D-912D-333019C2F6D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这句话来自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Bruce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Ecke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标准委员会成员，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《Thinking in Java》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作者），原话是“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 is short, you need Python”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。原句是：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 is short, you need Python!”</a:t>
            </a:r>
            <a:br>
              <a:rPr lang="en-US" altLang="zh-CN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Bruce Eckel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说的。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有链接：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sebsauvage.net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原话在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sebsauvage"/>
              </a:rPr>
              <a:t>sebsauvage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“Life is short (You need Python)”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 C++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Comitee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member, 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of «Thinking in C++» and «Thinking in Java»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大师（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Bruce Eckel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之父（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）的宣传，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『Life is short, You need Python』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想不火都难！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回头也买一件这样的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袖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9 </a:t>
            </a:r>
            <a:r>
              <a:rPr lang="zh-CN" altLang="en-US" dirty="0"/>
              <a:t>月 </a:t>
            </a:r>
            <a:r>
              <a:rPr lang="en-US" altLang="zh-CN" dirty="0"/>
              <a:t>Stack Overflow </a:t>
            </a:r>
            <a:r>
              <a:rPr lang="zh-CN" altLang="en-US" dirty="0"/>
              <a:t>发布的统计数据表明是 </a:t>
            </a:r>
            <a:r>
              <a:rPr lang="en-US" altLang="zh-CN" dirty="0"/>
              <a:t>Python </a:t>
            </a:r>
            <a:r>
              <a:rPr lang="zh-CN" altLang="en-US" dirty="0"/>
              <a:t>是增长量最快的编程语言</a:t>
            </a:r>
            <a:endParaRPr lang="en-US" altLang="zh-CN" dirty="0"/>
          </a:p>
          <a:p>
            <a:pPr lvl="1"/>
            <a:r>
              <a:rPr lang="en-US" altLang="zh-CN" dirty="0"/>
              <a:t>10 </a:t>
            </a:r>
            <a:r>
              <a:rPr lang="zh-CN" altLang="en-US" dirty="0"/>
              <a:t>月 </a:t>
            </a:r>
            <a:r>
              <a:rPr lang="en-US" altLang="zh-CN" dirty="0"/>
              <a:t>GitHub </a:t>
            </a:r>
            <a:r>
              <a:rPr lang="zh-CN" altLang="en-US" dirty="0"/>
              <a:t>年度开发者报告中，</a:t>
            </a:r>
            <a:r>
              <a:rPr lang="en-US" altLang="zh-CN" dirty="0"/>
              <a:t>Python </a:t>
            </a:r>
            <a:r>
              <a:rPr lang="zh-CN" altLang="en-US" dirty="0"/>
              <a:t>超过 </a:t>
            </a:r>
            <a:r>
              <a:rPr lang="en-US" altLang="zh-CN" dirty="0">
                <a:hlinkClick r:id="rId3"/>
              </a:rPr>
              <a:t>Java</a:t>
            </a:r>
            <a:r>
              <a:rPr lang="zh-CN" altLang="en-US" dirty="0"/>
              <a:t>，排在编程语言 </a:t>
            </a:r>
            <a:r>
              <a:rPr lang="en-US" altLang="zh-CN" dirty="0"/>
              <a:t>Top 15 </a:t>
            </a:r>
            <a:r>
              <a:rPr lang="zh-CN" altLang="en-US" dirty="0"/>
              <a:t>的第二位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排名前十五的语言（按先后顺序）：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C#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Objective-C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发布了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月份的编程语言排行榜，上个月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名擦肩而过，而指数稳步上升的它在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本月终于打败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，成功探花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开发语言排行榜</a:t>
            </a:r>
            <a:r>
              <a:rPr lang="zh-CN" alt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每月更新一次，依据的指数是基于世界范围内的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资深软件工程师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和第三方供应商提供，其结果作为当前业内程序开发语言的流行使用程度的有效指标。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指数可以用来检阅开发者的编程技能能否跟上趋势，或是否有必要作出战略改变，以及什么编程语言是应该及时掌握的。观察认为，该指数反应的虽并非当前最流行或应用最广的语言，但对世界范围内开发语言的走势仍具有重要参考意义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“人生苦短，我用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的经典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slogan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讲究争分夺秒，然而在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拿下第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名宝座，却花了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太长时间。自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年代初首次录入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花了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年才首次进入指数前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名，随着它的不断应用与发展，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逐渐在网络安全与数据科学等领域大放异彩，近年来随着人工智能与数据分析等领域的大热，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也得到了前所未有的高度关注，目前在全球范围内它已经是大学的首选编程语言，同时也征服了工业界。越来越多人使用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，反映在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指数上就是它稳扎稳打地一步步向上爬，从前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，如今终于进入了前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9 </a:t>
            </a:r>
            <a:r>
              <a:rPr lang="zh-CN" altLang="en-US" dirty="0"/>
              <a:t>月 </a:t>
            </a:r>
            <a:r>
              <a:rPr lang="en-US" altLang="zh-CN" dirty="0"/>
              <a:t>Stack Overflow </a:t>
            </a:r>
            <a:r>
              <a:rPr lang="zh-CN" altLang="en-US" dirty="0"/>
              <a:t>发布的统计数据表明是 </a:t>
            </a:r>
            <a:r>
              <a:rPr lang="en-US" altLang="zh-CN" dirty="0"/>
              <a:t>Python </a:t>
            </a:r>
            <a:r>
              <a:rPr lang="zh-CN" altLang="en-US" dirty="0"/>
              <a:t>是增长量最快的编程语言</a:t>
            </a:r>
            <a:endParaRPr lang="en-US" altLang="zh-CN" dirty="0"/>
          </a:p>
          <a:p>
            <a:pPr lvl="1"/>
            <a:r>
              <a:rPr lang="en-US" altLang="zh-CN" dirty="0"/>
              <a:t>10 </a:t>
            </a:r>
            <a:r>
              <a:rPr lang="zh-CN" altLang="en-US" dirty="0"/>
              <a:t>月 </a:t>
            </a:r>
            <a:r>
              <a:rPr lang="en-US" altLang="zh-CN" dirty="0"/>
              <a:t>GitHub </a:t>
            </a:r>
            <a:r>
              <a:rPr lang="zh-CN" altLang="en-US" dirty="0"/>
              <a:t>年度开发者报告中，</a:t>
            </a:r>
            <a:r>
              <a:rPr lang="en-US" altLang="zh-CN" dirty="0"/>
              <a:t>Python </a:t>
            </a:r>
            <a:r>
              <a:rPr lang="zh-CN" altLang="en-US" dirty="0"/>
              <a:t>超过 </a:t>
            </a:r>
            <a:r>
              <a:rPr lang="en-US" altLang="zh-CN" dirty="0">
                <a:hlinkClick r:id="rId3"/>
              </a:rPr>
              <a:t>Java</a:t>
            </a:r>
            <a:r>
              <a:rPr lang="zh-CN" altLang="en-US" dirty="0"/>
              <a:t>，排在编程语言 </a:t>
            </a:r>
            <a:r>
              <a:rPr lang="en-US" altLang="zh-CN" dirty="0"/>
              <a:t>Top 15 </a:t>
            </a:r>
            <a:r>
              <a:rPr lang="zh-CN" altLang="en-US" dirty="0"/>
              <a:t>的第二位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排名前十五的语言（按先后顺序）：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C#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TypeScript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Swift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Scala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Objective-C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发布了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月份的编程语言排行榜，上个月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名擦肩而过，而指数稳步上升的它在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本月终于打败 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，成功探花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开发语言排行榜</a:t>
            </a:r>
            <a:r>
              <a:rPr lang="zh-CN" alt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每月更新一次，依据的指数是基于世界范围内的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资深软件工程师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和第三方供应商提供，其结果作为当前业内程序开发语言的流行使用程度的有效指标。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指数可以用来检阅开发者的编程技能能否跟上趋势，或是否有必要作出战略改变，以及什么编程语言是应该及时掌握的。观察认为，该指数反应的虽并非当前最流行或应用最广的语言，但对世界范围内开发语言的走势仍具有重要参考意义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“人生苦短，我用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的经典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slogan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讲究争分夺秒，然而在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拿下第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名宝座，却花了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太长时间。自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世纪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年代初首次录入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花了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年才首次进入指数前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名，随着它的不断应用与发展，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逐渐在网络安全与数据科学等领域大放异彩，近年来随着人工智能与数据分析等领域的大热，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也得到了前所未有的高度关注，目前在全球范围内它已经是大学的首选编程语言，同时也征服了工业界。越来越多人使用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，反映在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TIOBE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指数上就是它稳扎稳打地一步步向上爬，从前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，如今终于进入了前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日上午，教育部新闻发布会上，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普通高中课程方案和语文等学科课程标准（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年版）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正式将人工智能、物联网、大数据处理、算法、开源硬件项目设计等正式划入新课标。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山东省泰山出版社初中信息技术教材改版，并通过有关部门审查。这次初中教材改版，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3Done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Ardiuno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、人工智能、手机编程，一个不少的进了教材！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年秋季山东省就已经出版了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小学信息技术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，大幅度引入了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Scratch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等编程语言，围绕将开源硬件、人工智能、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创意设计等作为了重要内容。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年浙江省将信息技术（包含编程）作为高考选考科目（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）中的一门，与传统理化生科目具有同等地位。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月全国计算机等级考试（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NCRE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）在二级考试中，取消“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Visual FoxPro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数据库程序设计”科目，新增“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语言程序设计”科目，将在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9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月首次开考。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人工智能基础（高中版）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正式走进高中课堂，华东师范大学第二附属中学、上海交通大学附中、清华大学附属中学、上海市市西中学等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所全国学校成为首批“人工智能教育实验基地学校”。目前，上海市市西中学已经开始基于教材内容对学生进行授课。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越来越流行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在程序员的世界中，有句话广为流传，叫“人生苦短，我用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。原话是 “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 is short, you need Python”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，这是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MindView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公司的总裁，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 + 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标准委员会创始成员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Bruce Eckel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编程语言的一句认可评价。后来大牛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Rossum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把“人生苦短，我用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这句话印在了自己穿的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恤上，一时走火，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Rossum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语言的发明者。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文章来源：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https://read01.com/kEDkxR4.html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这句话来自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Bruce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Ecke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标准委员会成员，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《Thinking in Java》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作者），原话是“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 is short, you need Python”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。原句是：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 is short, you need Python!”</a:t>
            </a:r>
            <a:br>
              <a:rPr lang="en-US" altLang="zh-CN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</a:t>
            </a:r>
            <a:r>
              <a:rPr lang="en-US" altLang="zh-CN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Bruce Eckel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说的。</a:t>
            </a:r>
            <a:br>
              <a:rPr lang="zh-CN" altLang="en-US" dirty="0"/>
            </a:b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有链接：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sebsauvage.net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原话在 </a:t>
            </a:r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sebsauvage"/>
              </a:rPr>
              <a:t>sebsauvage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“Life is short (You need Python)”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ANSI C++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Comitee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member, </a:t>
            </a:r>
            <a:br>
              <a:rPr lang="en-US" altLang="zh-CN" dirty="0"/>
            </a:b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author of «Thinking in C++» and «Thinking in Java»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大师（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Bruce Eckel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之父（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）的宣传，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『Life is short, You need Python』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想不火都难！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回头也买一件这样的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袖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dirty="0"/>
              <a:t>上图中</a:t>
            </a:r>
            <a:r>
              <a:rPr lang="en-US" altLang="zh-CN" dirty="0"/>
              <a:t>T</a:t>
            </a:r>
            <a:r>
              <a:rPr lang="zh-CN" altLang="en-US" dirty="0"/>
              <a:t>恤上印着“人生苦短，我用</a:t>
            </a:r>
            <a:r>
              <a:rPr lang="en-US" altLang="zh-CN" dirty="0"/>
              <a:t>Python”</a:t>
            </a:r>
            <a:r>
              <a:rPr lang="zh-CN" altLang="en-US" dirty="0"/>
              <a:t>的大牛就是</a:t>
            </a:r>
            <a:r>
              <a:rPr lang="en-US" altLang="zh-CN" dirty="0"/>
              <a:t>Python</a:t>
            </a:r>
            <a:r>
              <a:rPr lang="zh-CN" altLang="en-US" dirty="0"/>
              <a:t>的创始人</a:t>
            </a:r>
            <a:r>
              <a:rPr lang="en-US" altLang="zh-CN" dirty="0"/>
              <a:t>Guido van Rossum</a:t>
            </a:r>
            <a:r>
              <a:rPr lang="zh-CN" altLang="en-US" dirty="0"/>
              <a:t>。其实这句话来自</a:t>
            </a:r>
            <a:r>
              <a:rPr lang="en-US" altLang="zh-CN" dirty="0"/>
              <a:t>Bruce </a:t>
            </a:r>
            <a:r>
              <a:rPr lang="en-US" altLang="zh-CN" dirty="0" err="1"/>
              <a:t>Ecke</a:t>
            </a:r>
            <a:r>
              <a:rPr lang="zh-CN" altLang="en-US" dirty="0"/>
              <a:t>（</a:t>
            </a:r>
            <a:r>
              <a:rPr lang="en-US" altLang="zh-CN" dirty="0"/>
              <a:t>C++</a:t>
            </a:r>
            <a:r>
              <a:rPr lang="zh-CN" altLang="en-US" dirty="0"/>
              <a:t>标准委员会成员，</a:t>
            </a:r>
            <a:r>
              <a:rPr lang="en-US" altLang="zh-CN" dirty="0"/>
              <a:t>《Thinking in Java》</a:t>
            </a:r>
            <a:r>
              <a:rPr lang="zh-CN" altLang="en-US" dirty="0"/>
              <a:t>作者），原话是“</a:t>
            </a:r>
            <a:r>
              <a:rPr lang="en-US" altLang="zh-CN" dirty="0"/>
              <a:t>Life is short, you need Python”</a:t>
            </a:r>
            <a:r>
              <a:rPr lang="zh-CN" altLang="en-US" dirty="0"/>
              <a:t>。</a:t>
            </a:r>
            <a:endParaRPr lang="zh-CN" altLang="en-US" dirty="0"/>
          </a:p>
          <a:p>
            <a:br>
              <a:rPr lang="zh-CN" altLang="en-US" dirty="0"/>
            </a:br>
            <a:br>
              <a:rPr lang="zh-CN" altLang="en-US" dirty="0"/>
            </a:br>
            <a:r>
              <a:rPr lang="zh-CN" altLang="en-US" dirty="0"/>
              <a:t>作者：阿里云云栖社区</a:t>
            </a:r>
            <a:br>
              <a:rPr lang="zh-CN" altLang="en-US" dirty="0"/>
            </a:br>
            <a:r>
              <a:rPr lang="zh-CN" altLang="en-US" dirty="0"/>
              <a:t>链接：</a:t>
            </a:r>
            <a:r>
              <a:rPr lang="en-US" altLang="zh-CN" dirty="0"/>
              <a:t>https://www.jianshu.com/p/c1e37cdc247a</a:t>
            </a:r>
            <a:br>
              <a:rPr lang="en-US" altLang="zh-CN" dirty="0"/>
            </a:br>
            <a:r>
              <a:rPr lang="zh-CN" altLang="en-US" dirty="0"/>
              <a:t>來源：简书</a:t>
            </a:r>
            <a:br>
              <a:rPr lang="zh-CN" altLang="en-US" dirty="0"/>
            </a:br>
            <a:r>
              <a:rPr lang="zh-CN" altLang="en-US" dirty="0"/>
              <a:t>简书著作权归作者所有，任何形式的转载都请联系作者获得授权并注明出处。</a:t>
            </a:r>
            <a:endParaRPr lang="zh-CN" altLang="en-US" dirty="0"/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Rossum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在参加设计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（一种教学语言）后，萌生了想要开发一种新语言的想法。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是为非专业程序员设计的非常强大的计算机语言，也许是由于它并不开放，又也许是由于当时的信息传播并没有如今这么快，总之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没有被推广成功。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Rossum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综合了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ABC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语言的优点，并且结合了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Unix shell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的习惯，创造除了一种新的语言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——Python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的命名也来自于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Rossum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最喜欢的一部英国喜剧：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《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蒙提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·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派森的飞行马戏团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》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Monty 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the Flying Circus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由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的命名就可以看出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Rossum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对它的珍爱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，自从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诞生，这位耿直的工程师倾尽了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年的心血不断完善它，这才有了如今的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Rossum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的个人履历也能发现，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几乎贯穿了他的职业生涯：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年获得阿姆斯特丹大学的数学和计算机科学的硕士学位，同年加入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CWI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年他创立了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语言。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年初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公布了第一个公开发行版。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1995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从荷兰移居至美国。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年开始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Google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现在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Dropbox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工作。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1982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年至今，可以说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Rossum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的最高成就。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以后会渐渐没落吗？</a:t>
            </a:r>
            <a:endParaRPr lang="zh-CN" alt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没有了创始人站场子，被创始人抛弃的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会渐渐没落吗？不可否认，继任者的魅力永远差创始人一截，但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Guido van Rossum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也明确表示，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虽然已经脱离核心决策层，但还是会依旧待在这个团队里：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作为一个普通的核心开发者，我仍然会一直都在，而且我仍然可以指导人，或许可能有更多的时间，但我基本上给自己放了一个永久的假期不当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BDFL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Benevolent Dictator For Life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），接下来你们就靠自己了。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不论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团队的人员如何变动，不可否认的是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是世界上使用最多的语言之一：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月份编程语言指数榜）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Stack Overflow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2018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年开发人员调查将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列为第七大流行的“编程、脚本和标记语言”，领先于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＃，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Ruby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它是一种理想的初学者语言，最主要的是：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从云端、客户端，到物联网终端，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应用无处不在，同时也是人工智能首先的编程语言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——Python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在在人工智能上的优势至今无人能够撼动。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在人工智能上使用</a:t>
            </a: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编程语言的优势：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平台无关，可以在现在每一个*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nix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版本上使用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学习更加简单快速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有许多图像加强库和其他很多可用工具可以于数值和科学应用。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的设计非常好，快速，坚固，可移植，可扩展。很明显这些对于人工智能应用来说都是非常重要的因素。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对于科学用途的广泛编程任务都很有用，无论从小的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shell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脚本还是整个网站应用。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它是开源的。可以得到相同的社区支持。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也许，在未来，才是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真正大展拳脚的时候。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>
                <a:hlinkClick r:id="rId6"/>
              </a:rPr>
              <a:t>http://v2ex.com/</a:t>
            </a:r>
            <a:r>
              <a:rPr lang="en-US" altLang="zh-CN" dirty="0"/>
              <a:t> </a:t>
            </a:r>
            <a:r>
              <a:rPr lang="zh-CN" altLang="en-US" dirty="0"/>
              <a:t>提到中文是 </a:t>
            </a:r>
            <a:r>
              <a:rPr lang="en-US" altLang="zh-CN" dirty="0" err="1"/>
              <a:t>ZoomQuiet</a:t>
            </a:r>
            <a:r>
              <a:rPr lang="en-US" altLang="zh-CN" dirty="0"/>
              <a:t> </a:t>
            </a:r>
            <a:r>
              <a:rPr lang="zh-CN" altLang="en-US" dirty="0"/>
              <a:t>说的</a:t>
            </a:r>
            <a:r>
              <a:rPr lang="en-US" altLang="zh-CN" dirty="0"/>
              <a:t>. b</a:t>
            </a:r>
            <a:br>
              <a:rPr lang="en-US" altLang="zh-CN" dirty="0"/>
            </a:br>
            <a:r>
              <a:rPr lang="zh-CN" altLang="en-US" dirty="0"/>
              <a:t>英文版按 </a:t>
            </a:r>
            <a:r>
              <a:rPr lang="en-US" altLang="zh-CN" dirty="0">
                <a:hlinkClick r:id="rId7"/>
              </a:rPr>
              <a:t>Internet Archive: </a:t>
            </a:r>
            <a:r>
              <a:rPr lang="en-US" altLang="zh-CN" dirty="0" err="1">
                <a:hlinkClick r:id="rId7"/>
              </a:rPr>
              <a:t>Wayback</a:t>
            </a:r>
            <a:r>
              <a:rPr lang="en-US" altLang="zh-CN" dirty="0">
                <a:hlinkClick r:id="rId7"/>
              </a:rPr>
              <a:t> Machine</a:t>
            </a:r>
            <a:r>
              <a:rPr lang="en-US" altLang="zh-CN" dirty="0"/>
              <a:t> </a:t>
            </a:r>
            <a:r>
              <a:rPr lang="zh-CN" altLang="en-US" dirty="0"/>
              <a:t>收录的截图是 </a:t>
            </a:r>
            <a:r>
              <a:rPr lang="en-US" altLang="zh-CN" dirty="0"/>
              <a:t>03 </a:t>
            </a:r>
            <a:r>
              <a:rPr lang="zh-CN" altLang="en-US" dirty="0"/>
              <a:t>年 </a:t>
            </a:r>
            <a:r>
              <a:rPr lang="en-US" altLang="zh-CN" dirty="0"/>
              <a:t>12 </a:t>
            </a:r>
            <a:r>
              <a:rPr lang="zh-CN" altLang="en-US" dirty="0"/>
              <a:t>月</a:t>
            </a:r>
            <a:r>
              <a:rPr lang="en-US" altLang="zh-CN" dirty="0"/>
              <a:t>, </a:t>
            </a:r>
            <a:r>
              <a:rPr lang="zh-CN" altLang="en-US" dirty="0"/>
              <a:t>网页下方注释的一段</a:t>
            </a:r>
            <a:br>
              <a:rPr lang="zh-CN" altLang="en-US" dirty="0"/>
            </a:br>
            <a:r>
              <a:rPr lang="en-US" altLang="zh-CN" dirty="0">
                <a:hlinkClick r:id="rId8"/>
              </a:rPr>
              <a:t>sebsauvage.net</a:t>
            </a:r>
            <a:br>
              <a:rPr lang="en-US" altLang="zh-CN" dirty="0"/>
            </a:br>
            <a:r>
              <a:rPr lang="zh-CN" altLang="en-US" dirty="0"/>
              <a:t>内容为</a:t>
            </a:r>
            <a:r>
              <a:rPr lang="en-US" altLang="zh-CN" dirty="0"/>
              <a:t>:</a:t>
            </a:r>
            <a:br>
              <a:rPr lang="en-US" altLang="zh-CN" dirty="0"/>
            </a:br>
            <a:r>
              <a:rPr lang="zh-CN" altLang="en-US" b="1" dirty="0"/>
              <a:t>“</a:t>
            </a:r>
            <a:r>
              <a:rPr lang="en-US" altLang="zh-CN" b="1" dirty="0"/>
              <a:t>Life is short </a:t>
            </a:r>
            <a:br>
              <a:rPr lang="en-US" altLang="zh-CN" b="1" dirty="0"/>
            </a:br>
            <a:r>
              <a:rPr lang="en-US" altLang="zh-CN" b="1" dirty="0"/>
              <a:t>(You need Python)”</a:t>
            </a:r>
            <a:br>
              <a:rPr lang="en-US" altLang="zh-CN" dirty="0"/>
            </a:br>
            <a:r>
              <a:rPr lang="en-US" altLang="zh-CN" i="1" dirty="0"/>
              <a:t>-- Bruce Eckel</a:t>
            </a:r>
            <a:br>
              <a:rPr lang="en-US" altLang="zh-CN" i="1" dirty="0"/>
            </a:br>
            <a:r>
              <a:rPr lang="en-US" altLang="zh-CN" i="1" dirty="0"/>
              <a:t>ANSI C++ </a:t>
            </a:r>
            <a:r>
              <a:rPr lang="en-US" altLang="zh-CN" i="1" dirty="0" err="1"/>
              <a:t>Comitee</a:t>
            </a:r>
            <a:r>
              <a:rPr lang="en-US" altLang="zh-CN" i="1" dirty="0"/>
              <a:t> member</a:t>
            </a:r>
            <a:endParaRPr lang="en-US" altLang="zh-CN" dirty="0"/>
          </a:p>
          <a:p>
            <a:br>
              <a:rPr lang="en-US" altLang="zh-CN" dirty="0"/>
            </a:br>
            <a:br>
              <a:rPr lang="en-US" altLang="zh-CN" dirty="0"/>
            </a:br>
            <a:r>
              <a:rPr lang="zh-CN" altLang="en-US" dirty="0"/>
              <a:t>作者：题叶</a:t>
            </a:r>
            <a:br>
              <a:rPr lang="zh-CN" altLang="en-US" dirty="0"/>
            </a:br>
            <a:r>
              <a:rPr lang="zh-CN" altLang="en-US" dirty="0"/>
              <a:t>链接：</a:t>
            </a:r>
            <a:r>
              <a:rPr lang="en-US" altLang="zh-CN" dirty="0"/>
              <a:t>https://www.zhihu.com/question/20830223/answer/16322209</a:t>
            </a:r>
            <a:br>
              <a:rPr lang="en-US" altLang="zh-CN" dirty="0"/>
            </a:br>
            <a:r>
              <a:rPr lang="zh-CN" altLang="en-US" dirty="0"/>
              <a:t>来源：知乎</a:t>
            </a:r>
            <a:br>
              <a:rPr lang="zh-CN" altLang="en-US" dirty="0"/>
            </a:br>
            <a:r>
              <a:rPr lang="zh-CN" altLang="en-US" dirty="0"/>
              <a:t>著作权归作者所有。商业转载请联系作者获得授权，非商业转载请注明出处。</a:t>
            </a:r>
            <a:endParaRPr lang="zh-CN" altLang="en-US" dirty="0"/>
          </a:p>
          <a:p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01F64-84F1-4494-84A9-86F6BFC0BD4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 bwMode="auto">
          <a:xfrm>
            <a:off x="1" y="2438401"/>
            <a:ext cx="12012084" cy="1052513"/>
            <a:chOff x="0" y="1536"/>
            <a:chExt cx="5675" cy="663"/>
          </a:xfrm>
        </p:grpSpPr>
        <p:grpSp>
          <p:nvGrpSpPr>
            <p:cNvPr id="5" name="Group 3"/>
            <p:cNvGrpSpPr/>
            <p:nvPr/>
          </p:nvGrpSpPr>
          <p:grpSpPr bwMode="auto">
            <a:xfrm>
              <a:off x="183" y="1604"/>
              <a:ext cx="448" cy="299"/>
              <a:chOff x="720" y="336"/>
              <a:chExt cx="624" cy="432"/>
            </a:xfrm>
          </p:grpSpPr>
          <p:sp>
            <p:nvSpPr>
              <p:cNvPr id="12" name="Rectangle 4"/>
              <p:cNvSpPr>
                <a:spLocks noChangeArrowheads="1"/>
              </p:cNvSpPr>
              <p:nvPr/>
            </p:nvSpPr>
            <p:spPr bwMode="auto">
              <a:xfrm>
                <a:off x="720" y="336"/>
                <a:ext cx="384" cy="432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n"/>
                  <a:defRPr/>
                </a:pPr>
                <a:endParaRPr lang="zh-CN" altLang="en-US" sz="2400"/>
              </a:p>
            </p:txBody>
          </p:sp>
          <p:sp>
            <p:nvSpPr>
              <p:cNvPr id="13" name="Rectangle 5"/>
              <p:cNvSpPr>
                <a:spLocks noChangeArrowheads="1"/>
              </p:cNvSpPr>
              <p:nvPr/>
            </p:nvSpPr>
            <p:spPr bwMode="auto">
              <a:xfrm>
                <a:off x="1056" y="336"/>
                <a:ext cx="288" cy="432"/>
              </a:xfrm>
              <a:prstGeom prst="rect">
                <a:avLst/>
              </a:prstGeom>
              <a:gradFill rotWithShape="0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n"/>
                  <a:defRPr/>
                </a:pPr>
                <a:endParaRPr lang="zh-CN" altLang="en-US" sz="2400"/>
              </a:p>
            </p:txBody>
          </p:sp>
        </p:grpSp>
        <p:grpSp>
          <p:nvGrpSpPr>
            <p:cNvPr id="6" name="Group 6"/>
            <p:cNvGrpSpPr/>
            <p:nvPr/>
          </p:nvGrpSpPr>
          <p:grpSpPr bwMode="auto">
            <a:xfrm>
              <a:off x="261" y="1870"/>
              <a:ext cx="465" cy="299"/>
              <a:chOff x="912" y="2640"/>
              <a:chExt cx="672" cy="432"/>
            </a:xfrm>
          </p:grpSpPr>
          <p:sp>
            <p:nvSpPr>
              <p:cNvPr id="10" name="Rectangle 7"/>
              <p:cNvSpPr>
                <a:spLocks noChangeArrowheads="1"/>
              </p:cNvSpPr>
              <p:nvPr/>
            </p:nvSpPr>
            <p:spPr bwMode="auto">
              <a:xfrm>
                <a:off x="912" y="2640"/>
                <a:ext cx="384" cy="43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n"/>
                  <a:defRPr/>
                </a:pPr>
                <a:endParaRPr lang="zh-CN" altLang="en-US" sz="2400"/>
              </a:p>
            </p:txBody>
          </p:sp>
          <p:sp>
            <p:nvSpPr>
              <p:cNvPr id="11" name="Rectangle 8"/>
              <p:cNvSpPr>
                <a:spLocks noChangeArrowheads="1"/>
              </p:cNvSpPr>
              <p:nvPr/>
            </p:nvSpPr>
            <p:spPr bwMode="auto">
              <a:xfrm>
                <a:off x="1249" y="2640"/>
                <a:ext cx="335" cy="432"/>
              </a:xfrm>
              <a:prstGeom prst="rect">
                <a:avLst/>
              </a:prstGeom>
              <a:gradFill rotWithShape="0">
                <a:gsLst>
                  <a:gs pos="0">
                    <a:schemeClr val="accent2"/>
                  </a:gs>
                  <a:gs pos="100000">
                    <a:schemeClr val="bg1"/>
                  </a:gs>
                </a:gsLst>
                <a:lin ang="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ahoma" panose="020B0604030504040204" pitchFamily="34" charset="0"/>
                    <a:ea typeface="隶书" panose="02010509060101010101" pitchFamily="49" charset="-122"/>
                  </a:defRPr>
                </a:lvl9pPr>
              </a:lstStyle>
              <a:p>
                <a:pPr eaLnBrk="1" hangingPunct="1">
                  <a:spcBef>
                    <a:spcPct val="20000"/>
                  </a:spcBef>
                  <a:buSzPct val="100000"/>
                  <a:buFont typeface="Wingdings" panose="05000000000000000000" pitchFamily="2" charset="2"/>
                  <a:buChar char="n"/>
                  <a:defRPr/>
                </a:pPr>
                <a:endParaRPr lang="zh-CN" altLang="en-US" sz="2400"/>
              </a:p>
            </p:txBody>
          </p:sp>
        </p:grp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0" y="1824"/>
              <a:ext cx="353" cy="266"/>
            </a:xfrm>
            <a:prstGeom prst="rect">
              <a:avLst/>
            </a:prstGeom>
            <a:gradFill rotWithShape="0">
              <a:gsLst>
                <a:gs pos="0">
                  <a:schemeClr val="bg1"/>
                </a:gs>
                <a:gs pos="100000">
                  <a:schemeClr val="hlink"/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/>
              </a:pPr>
              <a:endParaRPr lang="zh-CN" altLang="en-US" sz="2400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400" y="1536"/>
              <a:ext cx="20" cy="66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/>
              </a:pPr>
              <a:endParaRPr lang="zh-CN" altLang="en-US" sz="2400"/>
            </a:p>
          </p:txBody>
        </p:sp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 flipV="1">
              <a:off x="199" y="2054"/>
              <a:ext cx="5476" cy="35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ahoma" panose="020B0604030504040204" pitchFamily="34" charset="0"/>
                  <a:ea typeface="隶书" panose="02010509060101010101" pitchFamily="49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SzPct val="100000"/>
                <a:buFont typeface="Wingdings" panose="05000000000000000000" pitchFamily="2" charset="2"/>
                <a:buChar char="n"/>
                <a:defRPr/>
              </a:pPr>
              <a:endParaRPr lang="zh-CN" altLang="en-US" sz="2400"/>
            </a:p>
          </p:txBody>
        </p:sp>
      </p:grpSp>
      <p:sp>
        <p:nvSpPr>
          <p:cNvPr id="9228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1320800" y="1676400"/>
            <a:ext cx="103632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dirty="0"/>
              <a:t>单击此处编辑母版标题样式</a:t>
            </a:r>
            <a:endParaRPr lang="zh-CN" altLang="en-US" noProof="0" dirty="0"/>
          </a:p>
        </p:txBody>
      </p:sp>
      <p:sp>
        <p:nvSpPr>
          <p:cNvPr id="9229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/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zh-CN" altLang="zh-CN" noProof="0"/>
          </a:p>
        </p:txBody>
      </p:sp>
      <p:sp>
        <p:nvSpPr>
          <p:cNvPr id="18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13208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19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4572000" y="6248400"/>
            <a:ext cx="38608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0" name="Rectangle 1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144000" y="6248400"/>
            <a:ext cx="2540000" cy="4572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1800"/>
          </a:p>
        </p:txBody>
      </p:sp>
      <p:sp>
        <p:nvSpPr>
          <p:cNvPr id="22" name="TextBox 17"/>
          <p:cNvSpPr txBox="1">
            <a:spLocks noChangeArrowheads="1"/>
          </p:cNvSpPr>
          <p:nvPr/>
        </p:nvSpPr>
        <p:spPr bwMode="auto">
          <a:xfrm>
            <a:off x="1341968" y="0"/>
            <a:ext cx="108500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9pPr>
          </a:lstStyle>
          <a:p>
            <a:pPr eaLnBrk="0" hangingPunct="0"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系统工程学院</a:t>
            </a:r>
            <a:endParaRPr lang="en-US" altLang="zh-CN" sz="16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eaLnBrk="0" hangingPunct="0">
              <a:buFontTx/>
              <a:buNone/>
              <a:defRPr/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  <a:sym typeface="+mn-ea"/>
              </a:rPr>
              <a:t>College of Systems Engineering 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06400" y="0"/>
            <a:ext cx="668869" cy="609600"/>
          </a:xfrm>
          <a:prstGeom prst="ellipse">
            <a:avLst/>
          </a:prstGeom>
          <a:blipFill>
            <a:blip r:embed="rId2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1800"/>
          </a:p>
        </p:txBody>
      </p:sp>
      <p:pic>
        <p:nvPicPr>
          <p:cNvPr id="24" name="Picture 5" descr="C:\Users\Administrator\Desktop\例会\$$\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33" y="6234113"/>
            <a:ext cx="2540000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338733" y="214313"/>
            <a:ext cx="2601384" cy="5918200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1534584" y="214313"/>
            <a:ext cx="7600949" cy="5918200"/>
          </a:xfrm>
        </p:spPr>
        <p:txBody>
          <a:bodyPr vert="eaVert"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617538"/>
            <a:ext cx="10390716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576917" y="2017713"/>
            <a:ext cx="10363200" cy="41148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219200" y="63246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47249CFC-CD29-411B-BE1D-1916E0D36A9F}" type="datetime1">
              <a:rPr lang="en-US" altLang="zh-CN"/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470400" y="63246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altLang="zh-CN"/>
              <a:t>Beginners' Python</a:t>
            </a:r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042400" y="63246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18B8D8B5-6339-4453-8F6E-979B1AF01DC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9389533" y="6243638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15769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860117" y="2017713"/>
            <a:ext cx="508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  <a:p>
            <a:pPr lvl="1"/>
            <a:r>
              <a:rPr lang="zh-CN" altLang="en-US" noProof="1"/>
              <a:t>第二级</a:t>
            </a:r>
            <a:endParaRPr lang="zh-CN" altLang="en-US" noProof="1"/>
          </a:p>
          <a:p>
            <a:pPr lvl="2"/>
            <a:r>
              <a:rPr lang="zh-CN" altLang="en-US" noProof="1"/>
              <a:t>第三级</a:t>
            </a:r>
            <a:endParaRPr lang="zh-CN" altLang="en-US" noProof="1"/>
          </a:p>
          <a:p>
            <a:pPr lvl="3"/>
            <a:r>
              <a:rPr lang="zh-CN" altLang="en-US" noProof="1"/>
              <a:t>第四级</a:t>
            </a:r>
            <a:endParaRPr lang="zh-CN" altLang="en-US" noProof="1"/>
          </a:p>
          <a:p>
            <a:pPr lvl="4"/>
            <a:r>
              <a:rPr lang="zh-CN" altLang="en-US" noProof="1"/>
              <a:t>第五级</a:t>
            </a:r>
            <a:endParaRPr lang="zh-CN" altLang="en-US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  <a:endParaRPr lang="zh-CN" altLang="en-US" noProof="1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编辑母版文本样式</a:t>
            </a:r>
            <a:endParaRPr lang="zh-CN" altLang="en-US" noProof="1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image" Target="../media/image2.png"/><Relationship Id="rId13" Type="http://schemas.openxmlformats.org/officeDocument/2006/relationships/image" Target="../media/image1.jpe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556684" y="1098551"/>
            <a:ext cx="58420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1066801" y="1098551"/>
            <a:ext cx="438151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721785" y="1520826"/>
            <a:ext cx="563033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1214967" y="1520826"/>
            <a:ext cx="491067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69333" y="1447801"/>
            <a:ext cx="747184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1016000" y="990601"/>
            <a:ext cx="42333" cy="10525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590551" y="1781175"/>
            <a:ext cx="10968567" cy="31750"/>
          </a:xfrm>
          <a:prstGeom prst="rect">
            <a:avLst/>
          </a:prstGeom>
          <a:gradFill rotWithShape="0">
            <a:gsLst>
              <a:gs pos="0">
                <a:schemeClr val="bg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9pPr>
          </a:lstStyle>
          <a:p>
            <a:pPr algn="ctr" eaLnBrk="1" hangingPunct="1">
              <a:buFontTx/>
              <a:buNone/>
              <a:defRPr/>
            </a:pPr>
            <a:endParaRPr kumimoji="1" lang="zh-CN" altLang="zh-CN" sz="2400">
              <a:ea typeface="宋体" panose="02010600030101010101" pitchFamily="2" charset="-122"/>
            </a:endParaRPr>
          </a:p>
        </p:txBody>
      </p:sp>
      <p:sp>
        <p:nvSpPr>
          <p:cNvPr id="1033" name="Rectangle 9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1534585" y="214314"/>
            <a:ext cx="10390716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9"/>
          </p:nvPr>
        </p:nvSpPr>
        <p:spPr bwMode="auto">
          <a:xfrm>
            <a:off x="1576917" y="2017713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8203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49400" y="6243638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spcBef>
                <a:spcPct val="0"/>
              </a:spcBef>
              <a:buSzTx/>
              <a:buFontTx/>
              <a:buNone/>
              <a:defRPr sz="1400">
                <a:ea typeface="宋体" panose="02010600030101010101" pitchFamily="2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204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76800" y="6243638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ctr" eaLnBrk="1" hangingPunct="1">
              <a:spcBef>
                <a:spcPct val="0"/>
              </a:spcBef>
              <a:buSzTx/>
              <a:buFontTx/>
              <a:buNone/>
              <a:defRPr sz="1400"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8205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389533" y="6243638"/>
            <a:ext cx="254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Tx/>
              <a:buNone/>
              <a:defRPr sz="1400">
                <a:ea typeface="宋体" panose="02010600030101010101" pitchFamily="2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0"/>
            <a:ext cx="12192000" cy="609600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1800"/>
          </a:p>
        </p:txBody>
      </p:sp>
      <p:sp>
        <p:nvSpPr>
          <p:cNvPr id="1039" name="TextBox 17"/>
          <p:cNvSpPr txBox="1">
            <a:spLocks noChangeArrowheads="1"/>
          </p:cNvSpPr>
          <p:nvPr/>
        </p:nvSpPr>
        <p:spPr bwMode="auto">
          <a:xfrm>
            <a:off x="1341968" y="0"/>
            <a:ext cx="1085003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ahoma" panose="020B0604030504040204" pitchFamily="34" charset="0"/>
                <a:ea typeface="隶书" panose="02010509060101010101" pitchFamily="49" charset="-122"/>
              </a:defRPr>
            </a:lvl9pPr>
          </a:lstStyle>
          <a:p>
            <a:pPr eaLnBrk="0" hangingPunct="0">
              <a:buFontTx/>
              <a:buNone/>
              <a:defRPr/>
            </a:pPr>
            <a:r>
              <a:rPr lang="zh-CN" altLang="en-US" sz="1600" b="1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  <a:sym typeface="+mn-ea"/>
              </a:rPr>
              <a:t>系统工程学院</a:t>
            </a:r>
            <a:endParaRPr lang="en-US" altLang="zh-CN" sz="1600" b="1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sym typeface="+mn-ea"/>
            </a:endParaRPr>
          </a:p>
          <a:p>
            <a:pPr eaLnBrk="0" hangingPunct="0">
              <a:buFontTx/>
              <a:buNone/>
              <a:defRPr/>
            </a:pPr>
            <a:r>
              <a:rPr lang="en-US" altLang="zh-CN" sz="1200" dirty="0">
                <a:solidFill>
                  <a:schemeClr val="bg1"/>
                </a:solidFill>
                <a:latin typeface="Times New Roman" panose="02020603050405020304" pitchFamily="18" charset="0"/>
                <a:ea typeface="幼圆" panose="02010509060101010101" pitchFamily="49" charset="-122"/>
                <a:cs typeface="Times New Roman" panose="02020603050405020304" pitchFamily="18" charset="0"/>
                <a:sym typeface="+mn-ea"/>
              </a:rPr>
              <a:t>College of Systems Engineering </a:t>
            </a:r>
            <a:endParaRPr lang="zh-CN" altLang="en-US" sz="1200" dirty="0">
              <a:solidFill>
                <a:schemeClr val="bg1"/>
              </a:solidFill>
              <a:latin typeface="Times New Roman" panose="02020603050405020304" pitchFamily="18" charset="0"/>
              <a:ea typeface="幼圆" panose="02010509060101010101" pitchFamily="49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06400" y="0"/>
            <a:ext cx="668869" cy="609600"/>
          </a:xfrm>
          <a:prstGeom prst="ellipse">
            <a:avLst/>
          </a:prstGeom>
          <a:blipFill>
            <a:blip r:embed="rId1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0" hangingPunct="0">
              <a:buFontTx/>
              <a:buNone/>
              <a:defRPr/>
            </a:pPr>
            <a:endParaRPr lang="zh-CN" altLang="en-US" sz="1800"/>
          </a:p>
        </p:txBody>
      </p:sp>
      <p:pic>
        <p:nvPicPr>
          <p:cNvPr id="1041" name="Picture 5" descr="C:\Users\Administrator\Desktop\例会\$$\logo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0933" y="6234113"/>
            <a:ext cx="2540000" cy="608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隶书" panose="02010509060101010101" pitchFamily="49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隶书" panose="02010509060101010101" pitchFamily="49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隶书" panose="02010509060101010101" pitchFamily="49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隶书" panose="020105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隶书" panose="02010509060101010101" pitchFamily="49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隶书" panose="02010509060101010101" pitchFamily="49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隶书" panose="02010509060101010101" pitchFamily="49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anose="020B0604030504040204" pitchFamily="34" charset="0"/>
          <a:ea typeface="隶书" panose="02010509060101010101" pitchFamily="49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anose="05000000000000000000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anose="05000000000000000000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hyperlink" Target="http://www.dataguru.cn/article-9246-1.html?union_site=innerlink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hyperlink" Target="http://www.dataguru.cn/article-9246-1.html?union_site=innerlink" TargetMode="Externa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hyperlink" Target="https://www.azquotes.com/quote/1335120" TargetMode="Externa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8.png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hyperlink" Target="https://en.wikipedia.org/wiki/Yellowdog_Updater,_Modified" TargetMode="External"/><Relationship Id="rId1" Type="http://schemas.openxmlformats.org/officeDocument/2006/relationships/hyperlink" Target="https://en.wikipedia.org/wiki/Ubuntu_Software_Center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1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3.png"/><Relationship Id="rId8" Type="http://schemas.openxmlformats.org/officeDocument/2006/relationships/hyperlink" Target="https://sourceforge.net/p/pyscripter/wiki/Sidebar/" TargetMode="External"/><Relationship Id="rId7" Type="http://schemas.openxmlformats.org/officeDocument/2006/relationships/hyperlink" Target="http://www.discoversdk.com/products/spyder-python" TargetMode="External"/><Relationship Id="rId6" Type="http://schemas.openxmlformats.org/officeDocument/2006/relationships/hyperlink" Target="http://www.discoversdk.com/products/eclipse" TargetMode="External"/><Relationship Id="rId5" Type="http://schemas.openxmlformats.org/officeDocument/2006/relationships/hyperlink" Target="http://www.discoversdk.com/products/eric-python-ide" TargetMode="External"/><Relationship Id="rId4" Type="http://schemas.openxmlformats.org/officeDocument/2006/relationships/hyperlink" Target="http://www.discoversdk.com/products/komodo-ide" TargetMode="External"/><Relationship Id="rId3" Type="http://schemas.openxmlformats.org/officeDocument/2006/relationships/hyperlink" Target="http://www.discoversdk.com/products/wingware-python-ide" TargetMode="External"/><Relationship Id="rId2" Type="http://schemas.openxmlformats.org/officeDocument/2006/relationships/hyperlink" Target="http://www.discoversdk.com/products/pydev#/overview" TargetMode="External"/><Relationship Id="rId12" Type="http://schemas.openxmlformats.org/officeDocument/2006/relationships/notesSlide" Target="../notesSlides/notesSlide19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44.png"/><Relationship Id="rId1" Type="http://schemas.openxmlformats.org/officeDocument/2006/relationships/hyperlink" Target="http://www.discoversdk.com/products/pycharm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audio" Target="../media/audio2.wav"/><Relationship Id="rId1" Type="http://schemas.openxmlformats.org/officeDocument/2006/relationships/audio" Target="../media/audio1.wav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67.png"/><Relationship Id="rId7" Type="http://schemas.openxmlformats.org/officeDocument/2006/relationships/image" Target="../media/image66.png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0" Type="http://schemas.openxmlformats.org/officeDocument/2006/relationships/notesSlide" Target="../notesSlides/notesSlide25.xml"/><Relationship Id="rId1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9" Type="http://schemas.openxmlformats.org/officeDocument/2006/relationships/diagramLayout" Target="../diagrams/layout3.xml"/><Relationship Id="rId8" Type="http://schemas.openxmlformats.org/officeDocument/2006/relationships/diagramData" Target="../diagrams/data3.xml"/><Relationship Id="rId7" Type="http://schemas.microsoft.com/office/2007/relationships/diagramDrawing" Target="../diagrams/drawing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3" Type="http://schemas.openxmlformats.org/officeDocument/2006/relationships/diagramData" Target="../diagrams/data2.xml"/><Relationship Id="rId2" Type="http://schemas.openxmlformats.org/officeDocument/2006/relationships/image" Target="../media/image72.jpeg"/><Relationship Id="rId13" Type="http://schemas.openxmlformats.org/officeDocument/2006/relationships/slideLayout" Target="../slideLayouts/slideLayout2.xml"/><Relationship Id="rId12" Type="http://schemas.microsoft.com/office/2007/relationships/diagramDrawing" Target="../diagrams/drawing3.xml"/><Relationship Id="rId11" Type="http://schemas.openxmlformats.org/officeDocument/2006/relationships/diagramColors" Target="../diagrams/colors3.xml"/><Relationship Id="rId10" Type="http://schemas.openxmlformats.org/officeDocument/2006/relationships/diagramQuickStyle" Target="../diagrams/quickStyle3.xml"/><Relationship Id="rId1" Type="http://schemas.openxmlformats.org/officeDocument/2006/relationships/image" Target="../media/image71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hyperlink" Target="https://baike.baidu.com/item/HTML" TargetMode="Externa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jpeg"/><Relationship Id="rId1" Type="http://schemas.openxmlformats.org/officeDocument/2006/relationships/image" Target="../media/image7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0.jpeg"/><Relationship Id="rId1" Type="http://schemas.openxmlformats.org/officeDocument/2006/relationships/image" Target="../media/image79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jpeg"/><Relationship Id="rId1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1774055"/>
            <a:ext cx="10363200" cy="1462088"/>
          </a:xfrm>
        </p:spPr>
        <p:txBody>
          <a:bodyPr/>
          <a:lstStyle/>
          <a:p>
            <a:pPr algn="ctr"/>
            <a:r>
              <a:rPr lang="zh-CN" altLang="en-US" sz="6000" dirty="0"/>
              <a:t>爬 </a:t>
            </a:r>
            <a:r>
              <a:rPr lang="zh-CN" altLang="en-US" sz="6000" dirty="0" smtClean="0"/>
              <a:t>    虫</a:t>
            </a:r>
            <a:endParaRPr lang="zh-CN" altLang="en-US" sz="6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468947"/>
            <a:ext cx="8534400" cy="1752600"/>
          </a:xfrm>
        </p:spPr>
        <p:txBody>
          <a:bodyPr/>
          <a:lstStyle/>
          <a:p>
            <a:r>
              <a:rPr kumimoji="1" lang="zh-CN" altLang="en-US" sz="4000" dirty="0"/>
              <a:t>基于</a:t>
            </a:r>
            <a:r>
              <a:rPr kumimoji="1" lang="en-US" altLang="zh-CN" sz="4000" dirty="0"/>
              <a:t>Python</a:t>
            </a:r>
            <a:r>
              <a:rPr kumimoji="1" lang="zh-CN" altLang="en-US" sz="4000" dirty="0" smtClean="0"/>
              <a:t>的学历认证</a:t>
            </a:r>
            <a:r>
              <a:rPr kumimoji="1" lang="zh-CN" altLang="en-US" sz="4000" dirty="0"/>
              <a:t>信息</a:t>
            </a:r>
            <a:r>
              <a:rPr kumimoji="1" lang="zh-CN" altLang="en-US" sz="4000" dirty="0" smtClean="0"/>
              <a:t>获取</a:t>
            </a:r>
            <a:endParaRPr kumimoji="1" lang="en-US" altLang="zh-CN" sz="4000" dirty="0" smtClean="0"/>
          </a:p>
          <a:p>
            <a:endParaRPr kumimoji="1" lang="en-US" altLang="zh-CN" sz="4000" dirty="0" smtClean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kumimoji="1" lang="zh-CN" altLang="en-US" sz="4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王  涛      </a:t>
            </a:r>
            <a:r>
              <a:rPr kumimoji="1" lang="en-US" altLang="zh-CN" sz="4000" dirty="0" smtClean="0">
                <a:latin typeface="华文楷体" panose="02010600040101010101" pitchFamily="2" charset="-122"/>
                <a:ea typeface="华文楷体" panose="02010600040101010101" pitchFamily="2" charset="-122"/>
              </a:rPr>
              <a:t>18692266763  wangtao@nudt.edu.cn</a:t>
            </a:r>
            <a:endParaRPr lang="zh-CN" altLang="en-US" sz="40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爬虫是什么？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553076" y="700584"/>
            <a:ext cx="6372225" cy="234941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9642" y="1866757"/>
            <a:ext cx="4616757" cy="1962770"/>
          </a:xfrm>
        </p:spPr>
        <p:txBody>
          <a:bodyPr/>
          <a:lstStyle/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sz="2400" dirty="0" smtClean="0"/>
              <a:t>网络数据获取</a:t>
            </a:r>
            <a:r>
              <a:rPr kumimoji="1" lang="zh-CN" altLang="en-US" sz="2400" dirty="0"/>
              <a:t>的渠道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访问数据库，黑市购买，黑客攻击，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爬虫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869642" y="4019883"/>
            <a:ext cx="461675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本质：</a:t>
            </a:r>
            <a:r>
              <a:rPr lang="zh-CN" altLang="en-US" sz="2400" b="1" kern="0" dirty="0">
                <a:solidFill>
                  <a:srgbClr val="FF0000"/>
                </a:solidFill>
              </a:rPr>
              <a:t>一个自动获取网页、提取信息、存储数据的程序。</a:t>
            </a:r>
            <a:endParaRPr lang="zh-CN" altLang="en-US" sz="2000" b="1" kern="0" dirty="0">
              <a:solidFill>
                <a:srgbClr val="FF0000"/>
              </a:solidFill>
            </a:endParaRPr>
          </a:p>
        </p:txBody>
      </p:sp>
      <p:pic>
        <p:nvPicPr>
          <p:cNvPr id="8" name="Picture 2" descr="pre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6" y="3151573"/>
            <a:ext cx="5752143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环境安装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实践</a:t>
            </a:r>
            <a:endParaRPr lang="zh-CN" altLang="en-US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之</a:t>
            </a:r>
            <a:r>
              <a:rPr lang="en-US" altLang="zh-CN" dirty="0"/>
              <a:t>Hello World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实践</a:t>
            </a:r>
            <a:endParaRPr lang="zh-CN" altLang="en-US" dirty="0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特点与性能体验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实践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基础包体验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实践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面向对象编程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实践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打包</a:t>
            </a:r>
            <a:r>
              <a:rPr lang="en-US" altLang="zh-CN" dirty="0"/>
              <a:t>EXE</a:t>
            </a:r>
            <a:endParaRPr lang="en-US" altLang="zh-CN" dirty="0"/>
          </a:p>
          <a:p>
            <a:pPr lvl="1"/>
            <a:r>
              <a:rPr lang="en-US" altLang="zh-CN" dirty="0"/>
              <a:t>py2exe</a:t>
            </a:r>
            <a:endParaRPr lang="en-US" altLang="zh-CN" dirty="0"/>
          </a:p>
          <a:p>
            <a:pPr lvl="1"/>
            <a:r>
              <a:rPr lang="en-US" altLang="zh-CN" dirty="0" err="1"/>
              <a:t>pyinstaller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实践</a:t>
            </a:r>
            <a:endParaRPr lang="zh-CN" altLang="en-US" dirty="0"/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学信网实践</a:t>
            </a:r>
            <a:endParaRPr lang="en-US" altLang="zh-CN" dirty="0"/>
          </a:p>
          <a:p>
            <a:pPr lvl="1"/>
            <a:r>
              <a:rPr lang="zh-CN" altLang="en-US" dirty="0"/>
              <a:t>二维码原理与理解</a:t>
            </a:r>
            <a:endParaRPr lang="en-US" altLang="zh-CN" dirty="0"/>
          </a:p>
          <a:p>
            <a:pPr lvl="2"/>
            <a:r>
              <a:rPr lang="en-US" altLang="zh-CN" dirty="0"/>
              <a:t>WIFI</a:t>
            </a:r>
            <a:r>
              <a:rPr lang="zh-CN" altLang="en-US" dirty="0"/>
              <a:t>扫码分享</a:t>
            </a:r>
            <a:endParaRPr lang="en-US" altLang="zh-CN" dirty="0"/>
          </a:p>
          <a:p>
            <a:pPr lvl="2"/>
            <a:r>
              <a:rPr lang="zh-CN" altLang="en-US" dirty="0"/>
              <a:t>二维码生成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爬虫实践</a:t>
            </a:r>
            <a:endParaRPr lang="zh-CN" altLang="en-US" dirty="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其他数据获取工具体验</a:t>
            </a:r>
            <a:endParaRPr lang="en-US" altLang="zh-CN" dirty="0"/>
          </a:p>
          <a:p>
            <a:pPr lvl="1"/>
            <a:r>
              <a:rPr lang="en-US" altLang="zh-CN" dirty="0"/>
              <a:t>Excel</a:t>
            </a:r>
            <a:endParaRPr lang="en-US" altLang="zh-CN" dirty="0"/>
          </a:p>
          <a:p>
            <a:pPr lvl="1"/>
            <a:r>
              <a:rPr lang="en-US" altLang="zh-CN" dirty="0" err="1"/>
              <a:t>PowerBI</a:t>
            </a:r>
            <a:endParaRPr lang="en-US" altLang="zh-CN" dirty="0"/>
          </a:p>
          <a:p>
            <a:pPr lvl="1"/>
            <a:r>
              <a:rPr lang="zh-CN" altLang="en-US" dirty="0"/>
              <a:t>八爪鱼</a:t>
            </a:r>
            <a:endParaRPr lang="zh-CN" altLang="en-US" dirty="0"/>
          </a:p>
          <a:p>
            <a:pPr lvl="1"/>
            <a:r>
              <a:rPr lang="zh-CN" altLang="en-US" dirty="0"/>
              <a:t>爬盟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爬虫实践</a:t>
            </a:r>
            <a:endParaRPr lang="zh-CN" altLang="en-US" dirty="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63084" y="3320033"/>
            <a:ext cx="10363200" cy="1362075"/>
          </a:xfrm>
        </p:spPr>
        <p:txBody>
          <a:bodyPr/>
          <a:lstStyle/>
          <a:p>
            <a:r>
              <a:rPr lang="zh-CN" altLang="en-US" dirty="0"/>
              <a:t>问题交流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>
          <a:xfrm>
            <a:off x="914400" y="4032250"/>
            <a:ext cx="10363200" cy="1299716"/>
          </a:xfrm>
        </p:spPr>
        <p:txBody>
          <a:bodyPr/>
          <a:lstStyle/>
          <a:p>
            <a:r>
              <a:rPr lang="zh-CN" altLang="en-US" sz="2400" dirty="0"/>
              <a:t>现实需求还有哪些？</a:t>
            </a:r>
            <a:endParaRPr lang="en-US" altLang="zh-CN" sz="2400" dirty="0"/>
          </a:p>
          <a:p>
            <a:r>
              <a:rPr lang="zh-CN" altLang="en-US" sz="2400" dirty="0"/>
              <a:t>对于实践有什么疑问？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sz="6000" dirty="0"/>
              <a:t>谢 谢！</a:t>
            </a:r>
            <a:endParaRPr lang="zh-CN" altLang="en-US" sz="60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爬虫能做什么？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爬虫</a:t>
            </a:r>
            <a:r>
              <a:rPr lang="zh-CN" altLang="en-US" dirty="0"/>
              <a:t>事件</a:t>
            </a:r>
            <a:endParaRPr lang="en-US" altLang="zh-CN" dirty="0"/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阿里员工抢</a:t>
            </a:r>
            <a:r>
              <a:rPr lang="zh-CN" altLang="en-US" dirty="0" smtClean="0">
                <a:latin typeface="宋体" panose="02010600030101010101" pitchFamily="2" charset="-122"/>
                <a:ea typeface="宋体" panose="02010600030101010101" pitchFamily="2" charset="-122"/>
              </a:rPr>
              <a:t>月饼</a:t>
            </a:r>
            <a:endParaRPr lang="en-US" altLang="zh-CN" dirty="0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三月现象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/>
              <a:t>爬虫的能力</a:t>
            </a:r>
            <a:endParaRPr lang="en-US" altLang="zh-CN" dirty="0"/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浏览器能做的，爬虫都能做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/>
              <a:t>爬虫的价值</a:t>
            </a:r>
            <a:endParaRPr lang="en-US" altLang="zh-CN" dirty="0"/>
          </a:p>
          <a:p>
            <a:pPr lvl="1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自动获取互联网数据为我所用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Hello World</a:t>
            </a:r>
            <a:endParaRPr lang="en-US" altLang="zh-CN" dirty="0" smtClean="0"/>
          </a:p>
          <a:p>
            <a:r>
              <a:rPr lang="zh-CN" altLang="en-US" dirty="0"/>
              <a:t>输入一行字符，分别统计出其中英文字母、空格、数字和其它字符的</a:t>
            </a:r>
            <a:r>
              <a:rPr lang="zh-CN" altLang="en-US" dirty="0" smtClean="0"/>
              <a:t>个数。</a:t>
            </a:r>
            <a:endParaRPr lang="en-US" altLang="zh-CN" dirty="0" smtClean="0"/>
          </a:p>
          <a:p>
            <a:r>
              <a:rPr lang="zh-CN" altLang="en-US" dirty="0" smtClean="0"/>
              <a:t>从文件读取内容，</a:t>
            </a:r>
            <a:r>
              <a:rPr lang="zh-CN" altLang="en-US" dirty="0"/>
              <a:t>分别统计出其中英文字母、空格、数字和其它字符的个数</a:t>
            </a:r>
            <a:r>
              <a:rPr lang="en-US" altLang="zh-CN" dirty="0" smtClean="0"/>
              <a:t>.</a:t>
            </a:r>
            <a:r>
              <a:rPr lang="zh-CN" altLang="en-US" dirty="0" smtClean="0"/>
              <a:t>写入文件。</a:t>
            </a:r>
            <a:endParaRPr lang="en-US" altLang="zh-CN" dirty="0" smtClean="0"/>
          </a:p>
          <a:p>
            <a:r>
              <a:rPr lang="zh-CN" altLang="en-US" dirty="0" smtClean="0"/>
              <a:t>爬虫初体验。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en-US" altLang="zh-CN" sz="8000" dirty="0" smtClean="0"/>
              <a:t>Print “Hello World”</a:t>
            </a:r>
            <a:endParaRPr lang="en-US" altLang="zh-CN" sz="8000" dirty="0" smtClean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Hello World</a:t>
            </a:r>
            <a:endParaRPr lang="en-US" altLang="zh-CN" dirty="0" smtClean="0"/>
          </a:p>
          <a:p>
            <a:r>
              <a:rPr lang="zh-CN" altLang="en-US" dirty="0"/>
              <a:t>输入一行字符，分别统计出其中英文字母、空格、数字和其它字符的</a:t>
            </a:r>
            <a:r>
              <a:rPr lang="zh-CN" altLang="en-US" dirty="0" smtClean="0"/>
              <a:t>个数。</a:t>
            </a:r>
            <a:endParaRPr lang="en-US" altLang="zh-CN" dirty="0" smtClean="0"/>
          </a:p>
          <a:p>
            <a:r>
              <a:rPr lang="zh-CN" altLang="en-US" dirty="0" smtClean="0"/>
              <a:t>从文件读取内容，</a:t>
            </a:r>
            <a:r>
              <a:rPr lang="zh-CN" altLang="en-US" dirty="0"/>
              <a:t>分别统计出其中英文字母、空格、数字和其它字符的个数</a:t>
            </a:r>
            <a:r>
              <a:rPr lang="en-US" altLang="zh-CN" dirty="0" smtClean="0"/>
              <a:t>.</a:t>
            </a:r>
            <a:r>
              <a:rPr lang="zh-CN" altLang="en-US" dirty="0" smtClean="0"/>
              <a:t>写入文件。</a:t>
            </a:r>
            <a:endParaRPr lang="en-US" altLang="zh-CN" dirty="0" smtClean="0"/>
          </a:p>
          <a:p>
            <a:r>
              <a:rPr lang="zh-CN" altLang="en-US" dirty="0" smtClean="0"/>
              <a:t>爬虫初体验。</a:t>
            </a:r>
            <a:endParaRPr lang="en-US" altLang="zh-CN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实践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爬虫能做什么？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应用：搜索引擎</a:t>
            </a:r>
            <a:r>
              <a:rPr lang="zh-CN" altLang="en-US" dirty="0" smtClean="0"/>
              <a:t>、</a:t>
            </a:r>
            <a:r>
              <a:rPr lang="zh-CN" altLang="en-US" b="1" dirty="0" smtClean="0"/>
              <a:t>水军</a:t>
            </a:r>
            <a:r>
              <a:rPr lang="zh-CN" altLang="en-US" b="1" dirty="0"/>
              <a:t>、黄牛党、羊毛</a:t>
            </a:r>
            <a:r>
              <a:rPr lang="zh-CN" altLang="en-US" b="1" dirty="0" smtClean="0"/>
              <a:t>党、技术派</a:t>
            </a:r>
            <a:endParaRPr lang="zh-CN" altLang="en-US" b="1" dirty="0"/>
          </a:p>
          <a:p>
            <a:pPr lvl="1"/>
            <a:r>
              <a:rPr lang="zh-CN" altLang="en-US" b="1" dirty="0" smtClean="0"/>
              <a:t>可以抢票抢月饼啊！！！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可以</a:t>
            </a:r>
            <a:r>
              <a:rPr lang="zh-CN" altLang="en-US" b="1" dirty="0"/>
              <a:t>把豆瓣读书里的书籍信息都下载下来啊！！</a:t>
            </a:r>
            <a:r>
              <a:rPr lang="zh-CN" altLang="en-US" b="1" dirty="0" smtClean="0"/>
              <a:t>！</a:t>
            </a:r>
            <a:endParaRPr lang="en-US" altLang="zh-CN" b="1" dirty="0" smtClean="0"/>
          </a:p>
          <a:p>
            <a:pPr lvl="1"/>
            <a:r>
              <a:rPr lang="zh-CN" altLang="en-US" b="1" dirty="0" smtClean="0"/>
              <a:t>可以</a:t>
            </a:r>
            <a:r>
              <a:rPr lang="zh-CN" altLang="en-US" b="1" dirty="0"/>
              <a:t>分析一下</a:t>
            </a:r>
            <a:r>
              <a:rPr lang="en-US" altLang="zh-CN" b="1" dirty="0"/>
              <a:t>QQ</a:t>
            </a:r>
            <a:r>
              <a:rPr lang="zh-CN" altLang="en-US" b="1" dirty="0"/>
              <a:t>空间里的好友啊！！！！</a:t>
            </a:r>
            <a:endParaRPr lang="zh-CN" altLang="en-US" b="1" dirty="0"/>
          </a:p>
          <a:p>
            <a:pPr lvl="1"/>
            <a:r>
              <a:rPr lang="zh-CN" altLang="en-US" b="1" dirty="0"/>
              <a:t>可以查看微信好友撤回了什么消息啊！！！</a:t>
            </a:r>
            <a:endParaRPr lang="zh-CN" altLang="en-US" b="1" dirty="0"/>
          </a:p>
          <a:p>
            <a:pPr lvl="1"/>
            <a:r>
              <a:rPr lang="zh-CN" altLang="en-US" b="1" dirty="0"/>
              <a:t>可以批量下载抖音小姐姐的视频啊！！</a:t>
            </a:r>
            <a:r>
              <a:rPr lang="zh-CN" altLang="en-US" b="1" dirty="0" smtClean="0"/>
              <a:t>！</a:t>
            </a:r>
            <a:endParaRPr lang="en-US" altLang="zh-CN" b="1" dirty="0" smtClean="0"/>
          </a:p>
          <a:p>
            <a:pPr lvl="1"/>
            <a:r>
              <a:rPr lang="zh-CN" altLang="en-US" b="1" dirty="0"/>
              <a:t>可以抓直播平台的弹幕啊！！</a:t>
            </a:r>
            <a:r>
              <a:rPr lang="zh-CN" altLang="en-US" b="1" dirty="0" smtClean="0"/>
              <a:t>！</a:t>
            </a:r>
            <a:endParaRPr lang="en-US" altLang="zh-CN" b="1" dirty="0" smtClean="0"/>
          </a:p>
          <a:p>
            <a:pPr lvl="1"/>
            <a:r>
              <a:rPr lang="zh-CN" altLang="en-US" dirty="0"/>
              <a:t>第三方比价、水军自动发帖、黄牛抢票</a:t>
            </a:r>
            <a:endParaRPr lang="en-US" altLang="zh-CN" b="1" dirty="0" smtClean="0"/>
          </a:p>
          <a:p>
            <a:r>
              <a:rPr lang="en-US" altLang="zh-CN" b="1" dirty="0" smtClean="0"/>
              <a:t>…..</a:t>
            </a:r>
            <a:endParaRPr lang="en-US" altLang="zh-CN" b="1" dirty="0" smtClean="0"/>
          </a:p>
          <a:p>
            <a:endParaRPr lang="zh-CN" altLang="en-US" b="1" dirty="0"/>
          </a:p>
          <a:p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典型爬虫应用及其流量分布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1993805"/>
            <a:ext cx="10363200" cy="2560440"/>
          </a:xfrm>
        </p:spPr>
        <p:txBody>
          <a:bodyPr/>
          <a:lstStyle/>
          <a:p>
            <a:r>
              <a:rPr lang="zh-CN" altLang="en-US" sz="2800" dirty="0" smtClean="0"/>
              <a:t>流量</a:t>
            </a:r>
            <a:r>
              <a:rPr lang="zh-CN" altLang="en-US" sz="2800" dirty="0"/>
              <a:t>分布：</a:t>
            </a:r>
            <a:endParaRPr lang="zh-CN" altLang="en-US" sz="2800" dirty="0"/>
          </a:p>
        </p:txBody>
      </p:sp>
      <p:pic>
        <p:nvPicPr>
          <p:cNvPr id="4" name="Picture 2" descr="preview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71" r="11748"/>
          <a:stretch>
            <a:fillRect/>
          </a:stretch>
        </p:blipFill>
        <p:spPr bwMode="auto">
          <a:xfrm>
            <a:off x="914400" y="2542202"/>
            <a:ext cx="6347534" cy="402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e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30188"/>
            <a:ext cx="9537700" cy="49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preview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5219" y="609599"/>
            <a:ext cx="4726781" cy="15719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爬虫类别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4992" y="1863106"/>
            <a:ext cx="2548208" cy="4994894"/>
          </a:xfr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900" y="2273301"/>
            <a:ext cx="6559073" cy="35178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kern="1200" dirty="0">
                <a:solidFill>
                  <a:srgbClr val="333399"/>
                </a:solidFill>
                <a:latin typeface="黑体" panose="02010609060101010101" charset="-122"/>
              </a:rPr>
              <a:t>最简爬虫</a:t>
            </a:r>
            <a:r>
              <a:rPr lang="en-US" altLang="zh-CN" kern="1200" dirty="0">
                <a:solidFill>
                  <a:srgbClr val="333399"/>
                </a:solidFill>
                <a:latin typeface="黑体" panose="02010609060101010101" charset="-122"/>
              </a:rPr>
              <a:t>Python</a:t>
            </a:r>
            <a:r>
              <a:rPr lang="zh-CN" altLang="en-US" kern="1200" dirty="0">
                <a:solidFill>
                  <a:srgbClr val="333399"/>
                </a:solidFill>
                <a:latin typeface="黑体" panose="02010609060101010101" charset="-122"/>
              </a:rPr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学信网新闻内容爬取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/>
        </p:nvSpPr>
        <p:spPr bwMode="auto">
          <a:xfrm>
            <a:off x="880231" y="2863285"/>
            <a:ext cx="11059886" cy="2423656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33308" rIns="0" bIns="133308" numCol="1" rtlCol="0" anchor="ctr" anchorCtr="0" compatLnSpc="1">
            <a:spAutoFit/>
          </a:bodyPr>
          <a:lstStyle>
            <a:lvl1pPr marL="384175" indent="-384175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urllib2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lxml.html import 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document_fromstring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r"https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://www.chsi.com.cn/jyzx/201808/20180827/1716444534.html"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 = urllib2.urlopen(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).read()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doc=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document_fromstring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(html)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doc.xpath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('/html/body/div[2]/div[1]/div[2]')[0].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text_content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爬虫基本概念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爬虫基本原理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爬虫</a:t>
            </a:r>
            <a:r>
              <a:rPr lang="en-US" altLang="zh-CN" sz="2800" dirty="0">
                <a:solidFill>
                  <a:srgbClr val="FF0000"/>
                </a:solidFill>
              </a:rPr>
              <a:t>Python</a:t>
            </a:r>
            <a:r>
              <a:rPr lang="zh-CN" altLang="en-US" sz="2800" dirty="0">
                <a:solidFill>
                  <a:srgbClr val="FF0000"/>
                </a:solidFill>
              </a:rPr>
              <a:t>基础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爬虫实现</a:t>
            </a:r>
            <a:endParaRPr lang="en-US" altLang="zh-CN" sz="2800" dirty="0"/>
          </a:p>
          <a:p>
            <a:r>
              <a:rPr lang="zh-CN" altLang="en-US" sz="2800" dirty="0"/>
              <a:t>高阶爬虫简介</a:t>
            </a:r>
            <a:endParaRPr lang="en-US" altLang="zh-CN" sz="2800" dirty="0"/>
          </a:p>
          <a:p>
            <a:r>
              <a:rPr lang="zh-CN" altLang="en-US" sz="2800" dirty="0"/>
              <a:t>爬虫伦理</a:t>
            </a:r>
            <a:endParaRPr lang="en-US" altLang="zh-CN" sz="2800" dirty="0"/>
          </a:p>
          <a:p>
            <a:r>
              <a:rPr lang="zh-CN" altLang="en-US" sz="2800" dirty="0"/>
              <a:t>其他获取工具</a:t>
            </a:r>
            <a:endParaRPr lang="en-US" altLang="zh-CN" sz="2800" dirty="0"/>
          </a:p>
          <a:p>
            <a:r>
              <a:rPr lang="zh-CN" altLang="en-US" sz="2800" dirty="0"/>
              <a:t>操作实践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线形标注 1(带边框和强调线) 3"/>
          <p:cNvSpPr/>
          <p:nvPr/>
        </p:nvSpPr>
        <p:spPr bwMode="auto">
          <a:xfrm>
            <a:off x="6551995" y="1813219"/>
            <a:ext cx="4505324" cy="4963501"/>
          </a:xfrm>
          <a:prstGeom prst="accentBorderCallout1">
            <a:avLst>
              <a:gd name="adj1" fmla="val 31938"/>
              <a:gd name="adj2" fmla="val -12511"/>
              <a:gd name="adj3" fmla="val 31000"/>
              <a:gd name="adj4" fmla="val -4340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编程语言体系及发展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lvl="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最简爬虫</a:t>
            </a: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Python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代码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Python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简介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Python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开发</a:t>
            </a: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IDE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对比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典型</a:t>
            </a: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Python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数据结构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Python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流程控制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Python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文件操作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Python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函数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Python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的包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Python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面向对象编程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Python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数据库操作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315" y="2124245"/>
            <a:ext cx="4060403" cy="4114800"/>
          </a:xfrm>
        </p:spPr>
        <p:txBody>
          <a:bodyPr/>
          <a:lstStyle/>
          <a:p>
            <a:r>
              <a:rPr lang="zh-CN" altLang="en-US" dirty="0"/>
              <a:t>“</a:t>
            </a:r>
            <a:r>
              <a:rPr lang="en-US" altLang="zh-CN" dirty="0"/>
              <a:t>Hello World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5" y="2895714"/>
            <a:ext cx="5096098" cy="1762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5294" y="4032259"/>
            <a:ext cx="11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JAVA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41" y="4840424"/>
            <a:ext cx="4019550" cy="11715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38867" y="5550334"/>
            <a:ext cx="49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C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32" y="2762709"/>
            <a:ext cx="5400675" cy="21145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191638" y="4378759"/>
            <a:ext cx="11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C++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16" y="688605"/>
            <a:ext cx="4210854" cy="186698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72649" y="2068210"/>
            <a:ext cx="11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C#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21" y="630738"/>
            <a:ext cx="3657815" cy="134044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755649" y="1299768"/>
            <a:ext cx="11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SQL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74" y="4997966"/>
            <a:ext cx="5057775" cy="18097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690538" y="6239045"/>
            <a:ext cx="89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PHP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38705" y="4225914"/>
            <a:ext cx="142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Python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7445" y="3205608"/>
            <a:ext cx="11179108" cy="1499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编程语言及发展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编程语言体系</a:t>
            </a:r>
            <a:endParaRPr lang="en-US" altLang="zh-CN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990600"/>
            <a:ext cx="4267200" cy="5867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703541" y="2542784"/>
            <a:ext cx="6221260" cy="43612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编程语言及发展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流行度</a:t>
            </a:r>
            <a:endParaRPr lang="en-US" altLang="zh-CN" dirty="0"/>
          </a:p>
          <a:p>
            <a:pPr lvl="1"/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月， </a:t>
            </a:r>
            <a:r>
              <a:rPr lang="en-US" altLang="zh-CN" dirty="0"/>
              <a:t>Python</a:t>
            </a:r>
            <a:r>
              <a:rPr lang="zh-CN" altLang="en-US" dirty="0"/>
              <a:t>有史以来第一次进入</a:t>
            </a:r>
            <a:r>
              <a:rPr lang="en-US" altLang="zh-CN" dirty="0"/>
              <a:t>TIOBE</a:t>
            </a:r>
            <a:r>
              <a:rPr lang="zh-CN" altLang="en-US" dirty="0"/>
              <a:t>指数前三。</a:t>
            </a:r>
            <a:endParaRPr lang="en-US" altLang="zh-CN" dirty="0"/>
          </a:p>
          <a:p>
            <a:pPr lvl="1"/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9 </a:t>
            </a:r>
            <a:r>
              <a:rPr lang="zh-CN" altLang="en-US" dirty="0"/>
              <a:t>月 </a:t>
            </a:r>
            <a:r>
              <a:rPr lang="en-US" altLang="zh-CN" dirty="0"/>
              <a:t>Stack Overflow </a:t>
            </a:r>
            <a:r>
              <a:rPr lang="zh-CN" altLang="en-US" dirty="0"/>
              <a:t>发布的统计数据表明是 </a:t>
            </a:r>
            <a:r>
              <a:rPr lang="en-US" altLang="zh-CN" dirty="0"/>
              <a:t>Python </a:t>
            </a:r>
            <a:r>
              <a:rPr lang="zh-CN" altLang="en-US" dirty="0"/>
              <a:t>是增长量最快的编程语言</a:t>
            </a:r>
            <a:endParaRPr lang="en-US" altLang="zh-CN" dirty="0"/>
          </a:p>
          <a:p>
            <a:pPr lvl="1"/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10 </a:t>
            </a:r>
            <a:r>
              <a:rPr lang="zh-CN" altLang="en-US" dirty="0"/>
              <a:t>月 </a:t>
            </a:r>
            <a:r>
              <a:rPr lang="en-US" altLang="zh-CN" dirty="0"/>
              <a:t>GitHub </a:t>
            </a:r>
            <a:r>
              <a:rPr lang="zh-CN" altLang="en-US" dirty="0"/>
              <a:t>年度开发者报告中，</a:t>
            </a:r>
            <a:r>
              <a:rPr lang="en-US" altLang="zh-CN" dirty="0"/>
              <a:t>Python </a:t>
            </a:r>
            <a:r>
              <a:rPr lang="zh-CN" altLang="en-US" dirty="0"/>
              <a:t>超过 </a:t>
            </a:r>
            <a:r>
              <a:rPr lang="en-US" altLang="zh-CN" dirty="0">
                <a:hlinkClick r:id="rId1"/>
              </a:rPr>
              <a:t>Java</a:t>
            </a:r>
            <a:r>
              <a:rPr lang="zh-CN" altLang="en-US" dirty="0"/>
              <a:t>，排在编程语言 </a:t>
            </a:r>
            <a:r>
              <a:rPr lang="en-US" altLang="zh-CN" dirty="0"/>
              <a:t>Top 15 </a:t>
            </a:r>
            <a:r>
              <a:rPr lang="zh-CN" altLang="en-US" dirty="0"/>
              <a:t>的第二位。</a:t>
            </a:r>
            <a:endParaRPr lang="en-US" altLang="zh-CN" dirty="0"/>
          </a:p>
          <a:p>
            <a:pPr lvl="1"/>
            <a:r>
              <a:rPr lang="en-US" altLang="zh-CN" dirty="0"/>
              <a:t>IEEE</a:t>
            </a:r>
            <a:r>
              <a:rPr lang="zh-CN" altLang="en-US" dirty="0"/>
              <a:t>发布：</a:t>
            </a:r>
            <a:r>
              <a:rPr lang="en-US" altLang="zh-CN" dirty="0"/>
              <a:t>2017</a:t>
            </a:r>
            <a:r>
              <a:rPr lang="zh-CN" altLang="en-US" dirty="0"/>
              <a:t>年流行编程语言，</a:t>
            </a:r>
            <a:r>
              <a:rPr lang="en-US" altLang="zh-CN" dirty="0"/>
              <a:t>Python</a:t>
            </a:r>
            <a:r>
              <a:rPr lang="zh-CN" altLang="en-US" dirty="0"/>
              <a:t>榜首</a:t>
            </a:r>
            <a:endParaRPr lang="en-US" altLang="zh-CN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66" y="3041513"/>
            <a:ext cx="10363200" cy="381648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34964" y="1676401"/>
            <a:ext cx="10524502" cy="5181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 smtClean="0"/>
              <a:t>简介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562101" y="2257410"/>
            <a:ext cx="10363200" cy="4114800"/>
          </a:xfrm>
        </p:spPr>
        <p:txBody>
          <a:bodyPr/>
          <a:lstStyle/>
          <a:p>
            <a:r>
              <a:rPr lang="en-US" altLang="zh-CN" sz="2400" dirty="0" smtClean="0"/>
              <a:t>2014</a:t>
            </a:r>
            <a:r>
              <a:rPr lang="zh-CN" altLang="en-US" sz="2400" dirty="0" smtClean="0"/>
              <a:t>年开始接触</a:t>
            </a:r>
            <a:r>
              <a:rPr lang="en-US" altLang="zh-CN" sz="2400" dirty="0" smtClean="0"/>
              <a:t>MHR</a:t>
            </a:r>
            <a:r>
              <a:rPr lang="zh-CN" altLang="en-US" sz="2400" dirty="0" smtClean="0"/>
              <a:t>论证相关工作</a:t>
            </a:r>
            <a:endParaRPr lang="en-US" altLang="zh-CN" sz="2400" dirty="0" smtClean="0"/>
          </a:p>
          <a:p>
            <a:r>
              <a:rPr lang="en-US" altLang="zh-CN" sz="2400" dirty="0" smtClean="0"/>
              <a:t>2015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月毕业正式从事</a:t>
            </a:r>
            <a:r>
              <a:rPr lang="en-US" altLang="zh-CN" sz="2400" dirty="0" smtClean="0"/>
              <a:t>MHR</a:t>
            </a:r>
            <a:r>
              <a:rPr lang="zh-CN" altLang="en-US" sz="2400" dirty="0" smtClean="0"/>
              <a:t>测算及论证</a:t>
            </a:r>
            <a:endParaRPr lang="en-US" altLang="zh-CN" sz="2400" dirty="0" smtClean="0"/>
          </a:p>
          <a:p>
            <a:r>
              <a:rPr lang="en-US" altLang="zh-CN" sz="2400" dirty="0" smtClean="0"/>
              <a:t>2016</a:t>
            </a:r>
            <a:r>
              <a:rPr lang="zh-CN" altLang="en-US" sz="2400" dirty="0" smtClean="0"/>
              <a:t>年沙河集中论证</a:t>
            </a:r>
            <a:endParaRPr lang="en-US" altLang="zh-CN" sz="2400" dirty="0" smtClean="0"/>
          </a:p>
          <a:p>
            <a:r>
              <a:rPr lang="en-US" altLang="zh-CN" sz="2400" dirty="0" smtClean="0"/>
              <a:t>2016</a:t>
            </a:r>
            <a:r>
              <a:rPr lang="zh-CN" altLang="en-US" sz="2400" dirty="0" smtClean="0"/>
              <a:t>年启动监控系统论证</a:t>
            </a:r>
            <a:endParaRPr lang="en-US" altLang="zh-CN" sz="2400" dirty="0" smtClean="0"/>
          </a:p>
          <a:p>
            <a:r>
              <a:rPr lang="en-US" altLang="zh-CN" sz="2400" dirty="0" smtClean="0"/>
              <a:t>2017</a:t>
            </a:r>
            <a:r>
              <a:rPr lang="zh-CN" altLang="en-US" sz="2400" dirty="0" smtClean="0"/>
              <a:t>年监控系统设计与研发</a:t>
            </a:r>
            <a:endParaRPr lang="en-US" altLang="zh-CN" sz="2400" dirty="0" smtClean="0"/>
          </a:p>
          <a:p>
            <a:r>
              <a:rPr lang="en-US" altLang="zh-CN" sz="2400" dirty="0" smtClean="0"/>
              <a:t>2018</a:t>
            </a:r>
            <a:r>
              <a:rPr lang="zh-CN" altLang="en-US" sz="2400" dirty="0" smtClean="0"/>
              <a:t>年</a:t>
            </a:r>
            <a:r>
              <a:rPr lang="en-US" altLang="zh-CN" sz="2400" dirty="0" smtClean="0"/>
              <a:t>MHR</a:t>
            </a:r>
            <a:r>
              <a:rPr lang="zh-CN" altLang="en-US" sz="2400" dirty="0" smtClean="0"/>
              <a:t>系统论证、数据标准规范制定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zh-CN" altLang="en-US" sz="2400" dirty="0" smtClean="0"/>
              <a:t>近年提干学员的学历认证信息审核</a:t>
            </a:r>
            <a:endParaRPr lang="en-US" altLang="zh-CN" sz="2400" dirty="0" smtClean="0"/>
          </a:p>
          <a:p>
            <a:r>
              <a:rPr lang="en-US" altLang="zh-CN" sz="2400" dirty="0" err="1" smtClean="0"/>
              <a:t>iMHR</a:t>
            </a:r>
            <a:r>
              <a:rPr lang="zh-CN" altLang="en-US" sz="2400" dirty="0" smtClean="0"/>
              <a:t>研究</a:t>
            </a:r>
            <a:endParaRPr lang="en-US" altLang="zh-CN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41" r="15000"/>
          <a:stretch>
            <a:fillRect/>
          </a:stretch>
        </p:blipFill>
        <p:spPr>
          <a:xfrm>
            <a:off x="7708901" y="744750"/>
            <a:ext cx="4216400" cy="6087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编程语言及发展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流行度</a:t>
            </a:r>
            <a:endParaRPr lang="en-US" altLang="zh-CN" dirty="0"/>
          </a:p>
          <a:p>
            <a:pPr lvl="1"/>
            <a:r>
              <a:rPr lang="en-US" altLang="zh-CN" dirty="0"/>
              <a:t>2018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月， </a:t>
            </a:r>
            <a:r>
              <a:rPr lang="en-US" altLang="zh-CN" dirty="0"/>
              <a:t>Python</a:t>
            </a:r>
            <a:r>
              <a:rPr lang="zh-CN" altLang="en-US" dirty="0"/>
              <a:t>有史以来第一次进入</a:t>
            </a:r>
            <a:r>
              <a:rPr lang="en-US" altLang="zh-CN" dirty="0"/>
              <a:t>TIOBE</a:t>
            </a:r>
            <a:r>
              <a:rPr lang="zh-CN" altLang="en-US" dirty="0"/>
              <a:t>指数前三。</a:t>
            </a:r>
            <a:endParaRPr lang="en-US" altLang="zh-CN" dirty="0"/>
          </a:p>
          <a:p>
            <a:pPr lvl="1"/>
            <a:r>
              <a:rPr lang="en-US" altLang="zh-CN" dirty="0"/>
              <a:t>2017 </a:t>
            </a:r>
            <a:r>
              <a:rPr lang="zh-CN" altLang="en-US" dirty="0"/>
              <a:t>年 </a:t>
            </a:r>
            <a:r>
              <a:rPr lang="en-US" altLang="zh-CN" dirty="0"/>
              <a:t>9 </a:t>
            </a:r>
            <a:r>
              <a:rPr lang="zh-CN" altLang="en-US" dirty="0"/>
              <a:t>月 </a:t>
            </a:r>
            <a:r>
              <a:rPr lang="en-US" altLang="zh-CN" dirty="0"/>
              <a:t>Stack Overflow </a:t>
            </a:r>
            <a:r>
              <a:rPr lang="zh-CN" altLang="en-US" dirty="0"/>
              <a:t>发布的统计数据表明是 </a:t>
            </a:r>
            <a:r>
              <a:rPr lang="en-US" altLang="zh-CN" dirty="0"/>
              <a:t>Python </a:t>
            </a:r>
            <a:r>
              <a:rPr lang="zh-CN" altLang="en-US" dirty="0"/>
              <a:t>是增长量最快的编程语言</a:t>
            </a:r>
            <a:endParaRPr lang="en-US" altLang="zh-CN" dirty="0"/>
          </a:p>
          <a:p>
            <a:pPr lvl="1"/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10 </a:t>
            </a:r>
            <a:r>
              <a:rPr lang="zh-CN" altLang="en-US" dirty="0"/>
              <a:t>月 </a:t>
            </a:r>
            <a:r>
              <a:rPr lang="en-US" altLang="zh-CN" dirty="0"/>
              <a:t>GitHub </a:t>
            </a:r>
            <a:r>
              <a:rPr lang="zh-CN" altLang="en-US" dirty="0"/>
              <a:t>年度开发者报告中，</a:t>
            </a:r>
            <a:r>
              <a:rPr lang="en-US" altLang="zh-CN" dirty="0"/>
              <a:t>Python </a:t>
            </a:r>
            <a:r>
              <a:rPr lang="zh-CN" altLang="en-US" dirty="0"/>
              <a:t>超过 </a:t>
            </a:r>
            <a:r>
              <a:rPr lang="en-US" altLang="zh-CN" dirty="0">
                <a:hlinkClick r:id="rId1"/>
              </a:rPr>
              <a:t>Java</a:t>
            </a:r>
            <a:r>
              <a:rPr lang="zh-CN" altLang="en-US" dirty="0"/>
              <a:t>，排在编程语言 </a:t>
            </a:r>
            <a:r>
              <a:rPr lang="en-US" altLang="zh-CN" dirty="0"/>
              <a:t>Top 15 </a:t>
            </a:r>
            <a:r>
              <a:rPr lang="zh-CN" altLang="en-US" dirty="0"/>
              <a:t>的第二位。</a:t>
            </a:r>
            <a:endParaRPr lang="en-US" altLang="zh-CN" dirty="0"/>
          </a:p>
          <a:p>
            <a:pPr lvl="1"/>
            <a:r>
              <a:rPr lang="en-US" altLang="zh-CN" dirty="0"/>
              <a:t>IEEE</a:t>
            </a:r>
            <a:r>
              <a:rPr lang="zh-CN" altLang="en-US" dirty="0"/>
              <a:t>发布：</a:t>
            </a:r>
            <a:r>
              <a:rPr lang="en-US" altLang="zh-CN" dirty="0"/>
              <a:t>2017</a:t>
            </a:r>
            <a:r>
              <a:rPr lang="zh-CN" altLang="en-US" dirty="0"/>
              <a:t>年流行编程语言，</a:t>
            </a:r>
            <a:r>
              <a:rPr lang="en-US" altLang="zh-CN" dirty="0"/>
              <a:t>Python</a:t>
            </a:r>
            <a:r>
              <a:rPr lang="zh-CN" altLang="en-US" dirty="0"/>
              <a:t>榜首</a:t>
            </a:r>
            <a:endParaRPr lang="en-US" altLang="zh-CN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313" y="2585252"/>
            <a:ext cx="5031256" cy="39130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44" y="2572907"/>
            <a:ext cx="4060284" cy="421482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306" y="2246487"/>
            <a:ext cx="5031257" cy="45412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编程语言及发展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流行度</a:t>
            </a:r>
            <a:endParaRPr lang="en-US" altLang="zh-CN" dirty="0"/>
          </a:p>
          <a:p>
            <a:pPr lvl="1"/>
            <a:r>
              <a:rPr lang="en-US" altLang="zh-CN" sz="2400" dirty="0"/>
              <a:t>2017 </a:t>
            </a:r>
            <a:r>
              <a:rPr lang="zh-CN" altLang="en-US" sz="2400" dirty="0"/>
              <a:t>年 </a:t>
            </a:r>
            <a:r>
              <a:rPr lang="en-US" altLang="zh-CN" sz="2400" dirty="0"/>
              <a:t>8 </a:t>
            </a:r>
            <a:r>
              <a:rPr lang="zh-CN" altLang="en-US" sz="2400" dirty="0"/>
              <a:t>月</a:t>
            </a:r>
            <a:r>
              <a:rPr lang="en-US" altLang="zh-CN" sz="2400" dirty="0"/>
              <a:t>17</a:t>
            </a:r>
            <a:r>
              <a:rPr lang="zh-CN" altLang="en-US" sz="2400" dirty="0"/>
              <a:t>，国务院印发</a:t>
            </a:r>
            <a:r>
              <a:rPr lang="en-US" altLang="zh-CN" sz="2400" dirty="0"/>
              <a:t>《</a:t>
            </a:r>
            <a:r>
              <a:rPr lang="zh-CN" altLang="en-US" sz="2400" dirty="0"/>
              <a:t>新一代人工智能发展规划</a:t>
            </a:r>
            <a:r>
              <a:rPr lang="en-US" altLang="zh-CN" sz="2400" dirty="0"/>
              <a:t>》 </a:t>
            </a:r>
            <a:endParaRPr lang="en-US" altLang="zh-CN" sz="2400" dirty="0"/>
          </a:p>
          <a:p>
            <a:pPr lvl="1"/>
            <a:r>
              <a:rPr lang="zh-CN" altLang="en-US" sz="2400" dirty="0"/>
              <a:t>山东省泰山出版社初中信息技术教材改版，</a:t>
            </a:r>
            <a:r>
              <a:rPr lang="en-US" altLang="zh-CN" sz="2400" dirty="0"/>
              <a:t>Python</a:t>
            </a:r>
            <a:r>
              <a:rPr lang="zh-CN" altLang="en-US" sz="2400" dirty="0"/>
              <a:t>进教材！</a:t>
            </a:r>
            <a:endParaRPr lang="zh-CN" altLang="en-US" sz="2400" dirty="0"/>
          </a:p>
          <a:p>
            <a:pPr lvl="1"/>
            <a:r>
              <a:rPr lang="en-US" altLang="zh-CN" sz="2400" dirty="0"/>
              <a:t>2017 </a:t>
            </a:r>
            <a:r>
              <a:rPr lang="zh-CN" altLang="en-US" sz="2400" dirty="0"/>
              <a:t>年浙江省将信息技术（包含编程）作为高考选考科目。</a:t>
            </a:r>
            <a:endParaRPr lang="zh-CN" altLang="en-US" sz="2400" dirty="0"/>
          </a:p>
          <a:p>
            <a:pPr lvl="1"/>
            <a:r>
              <a:rPr lang="en-US" altLang="zh-CN" sz="2400" dirty="0"/>
              <a:t>2018</a:t>
            </a:r>
            <a:r>
              <a:rPr lang="zh-CN" altLang="en-US" sz="2400" dirty="0"/>
              <a:t>年</a:t>
            </a:r>
            <a:r>
              <a:rPr lang="en-US" altLang="zh-CN" sz="2400" dirty="0"/>
              <a:t>1</a:t>
            </a:r>
            <a:r>
              <a:rPr lang="zh-CN" altLang="en-US" sz="2400" dirty="0"/>
              <a:t>月</a:t>
            </a:r>
            <a:r>
              <a:rPr lang="en-US" altLang="zh-CN" sz="2400" dirty="0"/>
              <a:t>16</a:t>
            </a:r>
            <a:r>
              <a:rPr lang="zh-CN" altLang="en-US" sz="2400" dirty="0"/>
              <a:t>日上午，教育部</a:t>
            </a:r>
            <a:r>
              <a:rPr lang="en-US" altLang="zh-CN" sz="2400" dirty="0"/>
              <a:t>《</a:t>
            </a:r>
            <a:r>
              <a:rPr lang="zh-CN" altLang="en-US" sz="2400" dirty="0"/>
              <a:t>普通高中课程方案和语文等学科课程标准（</a:t>
            </a:r>
            <a:r>
              <a:rPr lang="en-US" altLang="zh-CN" sz="2400" dirty="0"/>
              <a:t>2017</a:t>
            </a:r>
            <a:r>
              <a:rPr lang="zh-CN" altLang="en-US" sz="2400" dirty="0"/>
              <a:t>年版）</a:t>
            </a:r>
            <a:r>
              <a:rPr lang="en-US" altLang="zh-CN" sz="2400" dirty="0"/>
              <a:t>》</a:t>
            </a:r>
            <a:r>
              <a:rPr lang="zh-CN" altLang="en-US" sz="2400" dirty="0"/>
              <a:t>正式将人工智能、物联网、大数据处理、算法、开源硬件项目设计等列入新课标。</a:t>
            </a:r>
            <a:endParaRPr lang="zh-CN" altLang="en-US" sz="2400" dirty="0"/>
          </a:p>
          <a:p>
            <a:pPr lvl="1"/>
            <a:r>
              <a:rPr lang="en-US" altLang="zh-CN" sz="2400" dirty="0"/>
              <a:t>2018 </a:t>
            </a:r>
            <a:r>
              <a:rPr lang="zh-CN" altLang="en-US" sz="2400" dirty="0"/>
              <a:t>年 </a:t>
            </a:r>
            <a:r>
              <a:rPr lang="en-US" altLang="zh-CN" sz="2400" dirty="0"/>
              <a:t>3 </a:t>
            </a:r>
            <a:r>
              <a:rPr lang="zh-CN" altLang="en-US" sz="2400" dirty="0"/>
              <a:t>月全国计算机等级考试（</a:t>
            </a:r>
            <a:r>
              <a:rPr lang="en-US" altLang="zh-CN" sz="2400" dirty="0"/>
              <a:t>NCRE</a:t>
            </a:r>
            <a:r>
              <a:rPr lang="zh-CN" altLang="en-US" sz="2400" dirty="0"/>
              <a:t>）在二级考试中，新增“</a:t>
            </a:r>
            <a:r>
              <a:rPr lang="en-US" altLang="zh-CN" sz="2400" dirty="0"/>
              <a:t>Python </a:t>
            </a:r>
            <a:r>
              <a:rPr lang="zh-CN" altLang="en-US" sz="2400" dirty="0"/>
              <a:t>语言程序设计”科目。</a:t>
            </a:r>
            <a:endParaRPr lang="zh-CN" altLang="en-US" sz="2400" dirty="0"/>
          </a:p>
          <a:p>
            <a:pPr lvl="1"/>
            <a:r>
              <a:rPr lang="zh-CN" altLang="en-US" sz="2400" dirty="0"/>
              <a:t>首部</a:t>
            </a:r>
            <a:r>
              <a:rPr lang="en-US" altLang="zh-CN" sz="2400" dirty="0"/>
              <a:t>《</a:t>
            </a:r>
            <a:r>
              <a:rPr lang="zh-CN" altLang="en-US" sz="2400" dirty="0"/>
              <a:t>人工智能基础（高中版）</a:t>
            </a:r>
            <a:r>
              <a:rPr lang="en-US" altLang="zh-CN" sz="2400" dirty="0"/>
              <a:t>》</a:t>
            </a:r>
            <a:r>
              <a:rPr lang="zh-CN" altLang="en-US" sz="2400" dirty="0"/>
              <a:t>正式走进高中课堂。</a:t>
            </a:r>
            <a:endParaRPr lang="en-US" altLang="zh-CN" sz="2400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2507" y="0"/>
            <a:ext cx="6630091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584" y="0"/>
            <a:ext cx="561441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编程语言及发展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流行度</a:t>
            </a:r>
            <a:endParaRPr lang="en-US" altLang="zh-CN" dirty="0"/>
          </a:p>
          <a:p>
            <a:pPr lvl="1"/>
            <a:r>
              <a:rPr lang="en-US" altLang="zh-CN" dirty="0"/>
              <a:t>“Life is short, you need Python!”----Bruce Eckel</a:t>
            </a:r>
            <a:endParaRPr lang="en-US" altLang="zh-CN" dirty="0"/>
          </a:p>
          <a:p>
            <a:pPr lvl="2"/>
            <a:r>
              <a:rPr lang="en-US" altLang="zh-CN" kern="1200" dirty="0"/>
              <a:t>C++</a:t>
            </a:r>
            <a:r>
              <a:rPr lang="zh-CN" altLang="en-US" kern="1200" dirty="0"/>
              <a:t>标准委员会成员</a:t>
            </a:r>
            <a:endParaRPr lang="en-US" altLang="zh-CN" kern="1200" dirty="0"/>
          </a:p>
          <a:p>
            <a:pPr lvl="2"/>
            <a:r>
              <a:rPr lang="en-US" altLang="zh-CN" kern="1200" dirty="0"/>
              <a:t>《Thinking in Java》</a:t>
            </a:r>
            <a:r>
              <a:rPr lang="zh-CN" altLang="en-US" kern="1200" dirty="0"/>
              <a:t>作者</a:t>
            </a:r>
            <a:endParaRPr lang="en-US" altLang="zh-CN" kern="1200" dirty="0"/>
          </a:p>
          <a:p>
            <a:pPr lvl="2"/>
            <a:r>
              <a:rPr lang="en-US" altLang="zh-CN" kern="1200" dirty="0"/>
              <a:t>《Thinking in C++》</a:t>
            </a:r>
            <a:r>
              <a:rPr lang="zh-CN" altLang="en-US" kern="1200" dirty="0"/>
              <a:t>作者</a:t>
            </a:r>
            <a:endParaRPr lang="en-US" altLang="zh-CN" kern="1200" dirty="0"/>
          </a:p>
          <a:p>
            <a:pPr lvl="2"/>
            <a:r>
              <a:rPr lang="en-US" altLang="zh-CN" dirty="0">
                <a:hlinkClick r:id="rId1"/>
              </a:rPr>
              <a:t>Life's better without braces.</a:t>
            </a:r>
            <a:endParaRPr lang="zh-CN" altLang="en-US" dirty="0"/>
          </a:p>
        </p:txBody>
      </p:sp>
      <p:pic>
        <p:nvPicPr>
          <p:cNvPr id="1026" name="Picture 2" descr="pre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98" y="3315320"/>
            <a:ext cx="5314019" cy="3542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4106" y="4509370"/>
            <a:ext cx="5702360" cy="23486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315" y="2124245"/>
            <a:ext cx="4060403" cy="4114800"/>
          </a:xfrm>
        </p:spPr>
        <p:txBody>
          <a:bodyPr/>
          <a:lstStyle/>
          <a:p>
            <a:r>
              <a:rPr lang="zh-CN" altLang="en-US" dirty="0"/>
              <a:t>“</a:t>
            </a:r>
            <a:r>
              <a:rPr lang="en-US" altLang="zh-CN" dirty="0"/>
              <a:t>Hello World</a:t>
            </a:r>
            <a:r>
              <a:rPr lang="zh-CN" altLang="en-US" dirty="0"/>
              <a:t>”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45" y="2895714"/>
            <a:ext cx="5096098" cy="176212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75294" y="4032259"/>
            <a:ext cx="11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JAVA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8441" y="4840424"/>
            <a:ext cx="4019550" cy="11715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638867" y="5550334"/>
            <a:ext cx="497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C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632" y="2762709"/>
            <a:ext cx="5400675" cy="211455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191638" y="4378759"/>
            <a:ext cx="11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C++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516" y="688605"/>
            <a:ext cx="4210854" cy="186698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972649" y="2068210"/>
            <a:ext cx="11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C#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621" y="630738"/>
            <a:ext cx="3657815" cy="1340442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0755649" y="1299768"/>
            <a:ext cx="11582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SQL</a:t>
            </a:r>
            <a:endParaRPr lang="zh-CN" altLang="en-US" dirty="0">
              <a:solidFill>
                <a:schemeClr val="tx2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74" y="4997966"/>
            <a:ext cx="5057775" cy="180975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9690538" y="6239045"/>
            <a:ext cx="8918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PHP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0038705" y="4225914"/>
            <a:ext cx="1420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Python</a:t>
            </a:r>
            <a:endParaRPr lang="zh-CN" altLang="en-US" b="1" dirty="0">
              <a:solidFill>
                <a:schemeClr val="tx2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7445" y="3205608"/>
            <a:ext cx="11179108" cy="1499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kern="1200" dirty="0">
                <a:solidFill>
                  <a:srgbClr val="333399"/>
                </a:solidFill>
                <a:latin typeface="黑体" panose="02010609060101010101" charset="-122"/>
              </a:rPr>
              <a:t>最简爬虫</a:t>
            </a:r>
            <a:r>
              <a:rPr lang="en-US" altLang="zh-CN" kern="1200" dirty="0">
                <a:solidFill>
                  <a:srgbClr val="333399"/>
                </a:solidFill>
                <a:latin typeface="黑体" panose="02010609060101010101" charset="-122"/>
              </a:rPr>
              <a:t>Python</a:t>
            </a:r>
            <a:r>
              <a:rPr lang="zh-CN" altLang="en-US" kern="1200" dirty="0">
                <a:solidFill>
                  <a:srgbClr val="333399"/>
                </a:solidFill>
                <a:latin typeface="黑体" panose="02010609060101010101" charset="-122"/>
              </a:rPr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学信网新闻内容爬取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/>
        </p:nvSpPr>
        <p:spPr bwMode="auto">
          <a:xfrm>
            <a:off x="880231" y="2863285"/>
            <a:ext cx="11059886" cy="2423656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33308" rIns="0" bIns="133308" numCol="1" rtlCol="0" anchor="ctr" anchorCtr="0" compatLnSpc="1">
            <a:spAutoFit/>
          </a:bodyPr>
          <a:lstStyle>
            <a:lvl1pPr marL="384175" indent="-384175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urllib2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lxml.html import 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document_fromstring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r"https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://www.chsi.com.cn/jyzx/201808/20180827/1716444534.html"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 = urllib2.urlopen(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).read()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doc=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document_fromstring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(html)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doc.xpath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('/html/body/div[2]/div[1]/div[2]')[0].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text_content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05472" y="2018030"/>
            <a:ext cx="10981056" cy="4625656"/>
          </a:xfrm>
        </p:spPr>
        <p:txBody>
          <a:bodyPr/>
          <a:lstStyle/>
          <a:p>
            <a:r>
              <a:rPr lang="en-US" altLang="zh-CN" sz="2800" dirty="0"/>
              <a:t>Python</a:t>
            </a:r>
            <a:r>
              <a:rPr lang="zh-CN" altLang="en-US" sz="2800" dirty="0"/>
              <a:t>的特点与优势</a:t>
            </a:r>
            <a:endParaRPr lang="en-US" altLang="zh-CN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34" t="26248" r="10666" b="9004"/>
          <a:stretch>
            <a:fillRect/>
          </a:stretch>
        </p:blipFill>
        <p:spPr>
          <a:xfrm>
            <a:off x="236500" y="676884"/>
            <a:ext cx="5966321" cy="30775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8" t="24355" r="13204" b="8580"/>
          <a:stretch>
            <a:fillRect/>
          </a:stretch>
        </p:blipFill>
        <p:spPr>
          <a:xfrm>
            <a:off x="6372324" y="676884"/>
            <a:ext cx="5722480" cy="31875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23" t="28710" r="12410" b="17636"/>
          <a:stretch>
            <a:fillRect/>
          </a:stretch>
        </p:blipFill>
        <p:spPr>
          <a:xfrm>
            <a:off x="375920" y="3979003"/>
            <a:ext cx="5720080" cy="2550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t="29051" r="12799" b="17294"/>
          <a:stretch>
            <a:fillRect/>
          </a:stretch>
        </p:blipFill>
        <p:spPr>
          <a:xfrm>
            <a:off x="6372324" y="3979003"/>
            <a:ext cx="5657511" cy="25501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文本框 16"/>
          <p:cNvSpPr txBox="1"/>
          <p:nvPr/>
        </p:nvSpPr>
        <p:spPr>
          <a:xfrm>
            <a:off x="310305" y="745064"/>
            <a:ext cx="244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Python VS JAVA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72324" y="826344"/>
            <a:ext cx="244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Python VS C#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99844" y="4104047"/>
            <a:ext cx="244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Python VS PHP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372324" y="4090723"/>
            <a:ext cx="2448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2"/>
                </a:solidFill>
              </a:rPr>
              <a:t>Python VS Ruby</a:t>
            </a:r>
            <a:endParaRPr lang="zh-CN" altLang="en-US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682624" y="2119630"/>
            <a:ext cx="10981056" cy="4625656"/>
          </a:xfrm>
        </p:spPr>
        <p:txBody>
          <a:bodyPr/>
          <a:lstStyle/>
          <a:p>
            <a:r>
              <a:rPr lang="en-US" altLang="zh-CN" sz="2800" dirty="0"/>
              <a:t>Python</a:t>
            </a:r>
            <a:r>
              <a:rPr lang="zh-CN" altLang="en-US" sz="2800" dirty="0"/>
              <a:t>的特点与优势</a:t>
            </a:r>
            <a:endParaRPr lang="en-US" altLang="zh-CN" sz="2800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一直是各种编程语言流行的排行榜上的佼佼者。</a:t>
            </a:r>
            <a:endParaRPr lang="en-US" altLang="zh-CN" dirty="0"/>
          </a:p>
          <a:p>
            <a:pPr lvl="1"/>
            <a:r>
              <a:rPr lang="zh-CN" altLang="en-US" dirty="0"/>
              <a:t>它旨在提高程序员的生产率，而不是提高他们编写的代码。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用于网络、桌面应用程序开发、自动化脚本、复杂计算系统、科学计算、生命支持管理系统、物联网、游戏、机器人、自然语言处理等等。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开发人员的社区在不断增长，语言库的数量也在增长。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Python</a:t>
            </a:r>
            <a:r>
              <a:rPr lang="zh-CN" altLang="en-US" dirty="0">
                <a:latin typeface="+mn-ea"/>
                <a:ea typeface="+mn-ea"/>
              </a:rPr>
              <a:t>简介</a:t>
            </a:r>
            <a:endParaRPr lang="en-US" altLang="zh-CN" dirty="0">
              <a:latin typeface="+mn-ea"/>
              <a:ea typeface="+mn-ea"/>
            </a:endParaRPr>
          </a:p>
        </p:txBody>
      </p:sp>
      <p:sp>
        <p:nvSpPr>
          <p:cNvPr id="1490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800" dirty="0" smtClean="0"/>
              <a:t>动态脚本语言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许多</a:t>
            </a:r>
            <a:r>
              <a:rPr lang="zh-CN" altLang="en-US" sz="2400" dirty="0"/>
              <a:t>语言要求把程序编译成机器能理解的形式</a:t>
            </a:r>
            <a:endParaRPr lang="en-US" altLang="zh-CN" sz="2400" dirty="0"/>
          </a:p>
          <a:p>
            <a:pPr lvl="1"/>
            <a:r>
              <a:rPr lang="en-US" altLang="zh-CN" sz="2400" dirty="0"/>
              <a:t>Python</a:t>
            </a:r>
            <a:r>
              <a:rPr lang="zh-CN" altLang="en-US" sz="2400" dirty="0"/>
              <a:t>可以直接被解释成机器指令</a:t>
            </a:r>
            <a:endParaRPr lang="en-US" altLang="zh-CN" sz="2400" dirty="0"/>
          </a:p>
        </p:txBody>
      </p:sp>
      <p:grpSp>
        <p:nvGrpSpPr>
          <p:cNvPr id="1490948" name="Group 4"/>
          <p:cNvGrpSpPr/>
          <p:nvPr/>
        </p:nvGrpSpPr>
        <p:grpSpPr bwMode="auto">
          <a:xfrm>
            <a:off x="366233" y="3914837"/>
            <a:ext cx="6397625" cy="1765300"/>
            <a:chOff x="48" y="2544"/>
            <a:chExt cx="5565" cy="1536"/>
          </a:xfrm>
        </p:grpSpPr>
        <p:sp>
          <p:nvSpPr>
            <p:cNvPr id="1490949" name="Line 5"/>
            <p:cNvSpPr>
              <a:spLocks noChangeShapeType="1"/>
            </p:cNvSpPr>
            <p:nvPr/>
          </p:nvSpPr>
          <p:spPr bwMode="auto">
            <a:xfrm>
              <a:off x="1824" y="3456"/>
              <a:ext cx="336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0950" name="Text Box 6"/>
            <p:cNvSpPr txBox="1">
              <a:spLocks noChangeArrowheads="1"/>
            </p:cNvSpPr>
            <p:nvPr/>
          </p:nvSpPr>
          <p:spPr bwMode="auto">
            <a:xfrm>
              <a:off x="1584" y="2544"/>
              <a:ext cx="837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ahoma" panose="020B0604030504040204" pitchFamily="34" charset="0"/>
                <a:buNone/>
              </a:pPr>
              <a:r>
                <a:rPr kumimoji="0" lang="en-GB" altLang="zh-CN" sz="1800" i="1" dirty="0">
                  <a:solidFill>
                    <a:srgbClr val="000000"/>
                  </a:solidFill>
                  <a:latin typeface="Tahoma" panose="020B0604030504040204" pitchFamily="34" charset="0"/>
                </a:rPr>
                <a:t>compile</a:t>
              </a:r>
              <a:endParaRPr kumimoji="0" lang="en-GB" altLang="zh-CN" sz="1800" i="1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90951" name="Text Box 7"/>
            <p:cNvSpPr txBox="1">
              <a:spLocks noChangeArrowheads="1"/>
            </p:cNvSpPr>
            <p:nvPr/>
          </p:nvSpPr>
          <p:spPr bwMode="auto">
            <a:xfrm>
              <a:off x="3792" y="2544"/>
              <a:ext cx="843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ahoma" panose="020B0604030504040204" pitchFamily="34" charset="0"/>
                <a:buNone/>
              </a:pPr>
              <a:r>
                <a:rPr kumimoji="0" lang="en-GB" altLang="zh-CN" sz="1800" i="1">
                  <a:solidFill>
                    <a:srgbClr val="000000"/>
                  </a:solidFill>
                  <a:latin typeface="Tahoma" panose="020B0604030504040204" pitchFamily="34" charset="0"/>
                </a:rPr>
                <a:t>execute</a:t>
              </a:r>
              <a:endParaRPr kumimoji="0" lang="en-GB" altLang="zh-CN" sz="1800" i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90952" name="Text Box 8"/>
            <p:cNvSpPr txBox="1">
              <a:spLocks noChangeArrowheads="1"/>
            </p:cNvSpPr>
            <p:nvPr/>
          </p:nvSpPr>
          <p:spPr bwMode="auto">
            <a:xfrm>
              <a:off x="4374" y="2910"/>
              <a:ext cx="735" cy="3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ahoma" panose="020B0604030504040204" pitchFamily="34" charset="0"/>
                <a:buNone/>
              </a:pPr>
              <a:r>
                <a:rPr kumimoji="0" lang="en-GB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output</a:t>
              </a:r>
              <a:endParaRPr kumimoji="0" lang="en-GB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490953" name="Picture 9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225" b="39371"/>
            <a:stretch>
              <a:fillRect/>
            </a:stretch>
          </p:blipFill>
          <p:spPr bwMode="auto">
            <a:xfrm>
              <a:off x="4368" y="3216"/>
              <a:ext cx="1245" cy="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48225" b="3937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490954" name="Group 10"/>
            <p:cNvGrpSpPr/>
            <p:nvPr/>
          </p:nvGrpSpPr>
          <p:grpSpPr bwMode="auto">
            <a:xfrm>
              <a:off x="48" y="2880"/>
              <a:ext cx="1776" cy="1200"/>
              <a:chOff x="48" y="2880"/>
              <a:chExt cx="1776" cy="1200"/>
            </a:xfrm>
          </p:grpSpPr>
          <p:sp>
            <p:nvSpPr>
              <p:cNvPr id="1490955" name="Rectangle 11"/>
              <p:cNvSpPr>
                <a:spLocks noChangeArrowheads="1"/>
              </p:cNvSpPr>
              <p:nvPr/>
            </p:nvSpPr>
            <p:spPr bwMode="auto">
              <a:xfrm>
                <a:off x="48" y="2880"/>
                <a:ext cx="1776" cy="1200"/>
              </a:xfrm>
              <a:prstGeom prst="rect">
                <a:avLst/>
              </a:prstGeom>
              <a:noFill/>
              <a:ln w="936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90956" name="Text Box 12"/>
              <p:cNvSpPr txBox="1">
                <a:spLocks noChangeArrowheads="1"/>
              </p:cNvSpPr>
              <p:nvPr/>
            </p:nvSpPr>
            <p:spPr bwMode="auto">
              <a:xfrm>
                <a:off x="67" y="2910"/>
                <a:ext cx="1757" cy="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defTabSz="448945" eaLnBrk="0" hangingPunct="0">
                  <a:spcBef>
                    <a:spcPct val="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defTabSz="448945" eaLnBrk="0" hangingPunct="0">
                  <a:spcBef>
                    <a:spcPct val="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defTabSz="448945" eaLnBrk="0" hangingPunct="0">
                  <a:spcBef>
                    <a:spcPct val="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defTabSz="448945" eaLnBrk="0" hangingPunct="0">
                  <a:spcBef>
                    <a:spcPct val="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defTabSz="448945" eaLnBrk="0" hangingPunct="0">
                  <a:spcBef>
                    <a:spcPct val="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defTabSz="44894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defTabSz="44894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defTabSz="44894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defTabSz="44894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000000"/>
                  </a:buClr>
                  <a:buSzPct val="100000"/>
                  <a:buFont typeface="Tahoma" panose="020B0604030504040204" pitchFamily="34" charset="0"/>
                  <a:buNone/>
                </a:pPr>
                <a:r>
                  <a:rPr kumimoji="0" lang="en-GB" altLang="zh-CN" sz="1800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source code</a:t>
                </a:r>
                <a:endParaRPr kumimoji="0" lang="en-GB" altLang="zh-CN" sz="1800" dirty="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  <a:p>
                <a:pPr eaLnBrk="1" hangingPunct="1">
                  <a:buClr>
                    <a:srgbClr val="000000"/>
                  </a:buClr>
                  <a:buSzPct val="100000"/>
                  <a:buFont typeface="Tahoma" panose="020B0604030504040204" pitchFamily="34" charset="0"/>
                  <a:buNone/>
                </a:pPr>
                <a:r>
                  <a:rPr kumimoji="0" lang="en-GB" altLang="zh-CN" sz="1800" dirty="0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Hello.java</a:t>
                </a:r>
                <a:endParaRPr kumimoji="0" lang="en-GB" altLang="zh-CN" sz="1800" dirty="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  <p:pic>
            <p:nvPicPr>
              <p:cNvPr id="1490957" name="Picture 13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" y="3456"/>
                <a:ext cx="560" cy="60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1490958" name="Group 14"/>
            <p:cNvGrpSpPr/>
            <p:nvPr/>
          </p:nvGrpSpPr>
          <p:grpSpPr bwMode="auto">
            <a:xfrm>
              <a:off x="2208" y="2880"/>
              <a:ext cx="1776" cy="1200"/>
              <a:chOff x="2208" y="2880"/>
              <a:chExt cx="1776" cy="1200"/>
            </a:xfrm>
          </p:grpSpPr>
          <p:pic>
            <p:nvPicPr>
              <p:cNvPr id="1490959" name="Picture 15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4" y="3456"/>
                <a:ext cx="586" cy="5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1490960" name="Rectangle 16"/>
              <p:cNvSpPr>
                <a:spLocks noChangeArrowheads="1"/>
              </p:cNvSpPr>
              <p:nvPr/>
            </p:nvSpPr>
            <p:spPr bwMode="auto">
              <a:xfrm>
                <a:off x="2208" y="2880"/>
                <a:ext cx="1776" cy="1200"/>
              </a:xfrm>
              <a:prstGeom prst="rect">
                <a:avLst/>
              </a:prstGeom>
              <a:noFill/>
              <a:ln w="936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490961" name="Text Box 17"/>
              <p:cNvSpPr txBox="1">
                <a:spLocks noChangeArrowheads="1"/>
              </p:cNvSpPr>
              <p:nvPr/>
            </p:nvSpPr>
            <p:spPr bwMode="auto">
              <a:xfrm>
                <a:off x="2227" y="2910"/>
                <a:ext cx="1757" cy="56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 defTabSz="448945" eaLnBrk="0" hangingPunct="0">
                  <a:spcBef>
                    <a:spcPct val="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defTabSz="448945" eaLnBrk="0" hangingPunct="0">
                  <a:spcBef>
                    <a:spcPct val="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defTabSz="448945" eaLnBrk="0" hangingPunct="0">
                  <a:spcBef>
                    <a:spcPct val="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defTabSz="448945" eaLnBrk="0" hangingPunct="0">
                  <a:spcBef>
                    <a:spcPct val="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defTabSz="448945" eaLnBrk="0" hangingPunct="0">
                  <a:spcBef>
                    <a:spcPct val="0"/>
                  </a:spcBef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defTabSz="44894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defTabSz="44894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defTabSz="44894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defTabSz="448945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457200" algn="l"/>
                    <a:tab pos="914400" algn="l"/>
                    <a:tab pos="1371600" algn="l"/>
                    <a:tab pos="1828800" algn="l"/>
                    <a:tab pos="2286000" algn="l"/>
                    <a:tab pos="2743200" algn="l"/>
                    <a:tab pos="3200400" algn="l"/>
                    <a:tab pos="3657600" algn="l"/>
                    <a:tab pos="4114800" algn="l"/>
                    <a:tab pos="4572000" algn="l"/>
                    <a:tab pos="5029200" algn="l"/>
                    <a:tab pos="5486400" algn="l"/>
                    <a:tab pos="5943600" algn="l"/>
                    <a:tab pos="6400800" algn="l"/>
                    <a:tab pos="6858000" algn="l"/>
                    <a:tab pos="7315200" algn="l"/>
                    <a:tab pos="7772400" algn="l"/>
                    <a:tab pos="8229600" algn="l"/>
                    <a:tab pos="8686800" algn="l"/>
                    <a:tab pos="9144000" algn="l"/>
                  </a:tabLs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>
                  <a:buClr>
                    <a:srgbClr val="000000"/>
                  </a:buClr>
                  <a:buSzPct val="100000"/>
                  <a:buFont typeface="Tahoma" panose="020B0604030504040204" pitchFamily="34" charset="0"/>
                  <a:buNone/>
                </a:pPr>
                <a:r>
                  <a:rPr kumimoji="0" lang="en-GB" altLang="zh-CN" sz="1800" dirty="0">
                    <a:solidFill>
                      <a:srgbClr val="000000"/>
                    </a:solidFill>
                    <a:latin typeface="Tahoma" panose="020B0604030504040204" pitchFamily="34" charset="0"/>
                  </a:rPr>
                  <a:t>byte code</a:t>
                </a:r>
                <a:endParaRPr kumimoji="0" lang="en-GB" altLang="zh-CN" sz="1800" dirty="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  <a:p>
                <a:pPr eaLnBrk="1" hangingPunct="1">
                  <a:buClr>
                    <a:srgbClr val="000000"/>
                  </a:buClr>
                  <a:buSzPct val="100000"/>
                  <a:buFont typeface="Tahoma" panose="020B0604030504040204" pitchFamily="34" charset="0"/>
                  <a:buNone/>
                </a:pPr>
                <a:r>
                  <a:rPr kumimoji="0" lang="en-GB" altLang="zh-CN" sz="1800" dirty="0" err="1">
                    <a:solidFill>
                      <a:srgbClr val="000000"/>
                    </a:solidFill>
                    <a:latin typeface="Courier New" panose="02070309020205020404" pitchFamily="49" charset="0"/>
                  </a:rPr>
                  <a:t>Hello.class</a:t>
                </a:r>
                <a:endParaRPr kumimoji="0" lang="en-GB" altLang="zh-CN" sz="1800" dirty="0">
                  <a:solidFill>
                    <a:srgbClr val="000000"/>
                  </a:solidFill>
                  <a:latin typeface="Tahoma" panose="020B0604030504040204" pitchFamily="34" charset="0"/>
                </a:endParaRPr>
              </a:p>
            </p:txBody>
          </p:sp>
        </p:grpSp>
        <p:sp>
          <p:nvSpPr>
            <p:cNvPr id="1490962" name="Line 18"/>
            <p:cNvSpPr>
              <a:spLocks noChangeShapeType="1"/>
            </p:cNvSpPr>
            <p:nvPr/>
          </p:nvSpPr>
          <p:spPr bwMode="auto">
            <a:xfrm>
              <a:off x="3984" y="3456"/>
              <a:ext cx="336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90980" name="Group 36"/>
          <p:cNvGrpSpPr/>
          <p:nvPr/>
        </p:nvGrpSpPr>
        <p:grpSpPr bwMode="auto">
          <a:xfrm>
            <a:off x="7693782" y="3980877"/>
            <a:ext cx="3886200" cy="1765300"/>
            <a:chOff x="816" y="2928"/>
            <a:chExt cx="2448" cy="1112"/>
          </a:xfrm>
        </p:grpSpPr>
        <p:sp>
          <p:nvSpPr>
            <p:cNvPr id="1490964" name="Line 20"/>
            <p:cNvSpPr>
              <a:spLocks noChangeShapeType="1"/>
            </p:cNvSpPr>
            <p:nvPr/>
          </p:nvSpPr>
          <p:spPr bwMode="auto">
            <a:xfrm>
              <a:off x="2102" y="3588"/>
              <a:ext cx="243" cy="0"/>
            </a:xfrm>
            <a:prstGeom prst="line">
              <a:avLst/>
            </a:prstGeom>
            <a:noFill/>
            <a:ln w="9360">
              <a:solidFill>
                <a:srgbClr val="000000"/>
              </a:solidFill>
              <a:miter lim="800000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0965" name="Text Box 21"/>
            <p:cNvSpPr txBox="1">
              <a:spLocks noChangeArrowheads="1"/>
            </p:cNvSpPr>
            <p:nvPr/>
          </p:nvSpPr>
          <p:spPr bwMode="auto">
            <a:xfrm>
              <a:off x="1928" y="2928"/>
              <a:ext cx="760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ahoma" panose="020B0604030504040204" pitchFamily="34" charset="0"/>
                <a:buNone/>
              </a:pPr>
              <a:r>
                <a:rPr kumimoji="0" lang="en-GB" altLang="zh-CN" sz="1800" i="1">
                  <a:solidFill>
                    <a:srgbClr val="000000"/>
                  </a:solidFill>
                  <a:latin typeface="Tahoma" panose="020B0604030504040204" pitchFamily="34" charset="0"/>
                </a:rPr>
                <a:t>interpret</a:t>
              </a:r>
              <a:endParaRPr kumimoji="0" lang="en-GB" altLang="zh-CN" sz="1800" i="1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sp>
          <p:nvSpPr>
            <p:cNvPr id="1490967" name="Text Box 23"/>
            <p:cNvSpPr txBox="1">
              <a:spLocks noChangeArrowheads="1"/>
            </p:cNvSpPr>
            <p:nvPr/>
          </p:nvSpPr>
          <p:spPr bwMode="auto">
            <a:xfrm>
              <a:off x="2367" y="3193"/>
              <a:ext cx="53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ahoma" panose="020B0604030504040204" pitchFamily="34" charset="0"/>
                <a:buNone/>
              </a:pPr>
              <a:r>
                <a:rPr kumimoji="0" lang="en-GB" altLang="zh-CN" sz="1800">
                  <a:solidFill>
                    <a:srgbClr val="000000"/>
                  </a:solidFill>
                  <a:latin typeface="Tahoma" panose="020B0604030504040204" pitchFamily="34" charset="0"/>
                </a:rPr>
                <a:t>output</a:t>
              </a:r>
              <a:endParaRPr kumimoji="0" lang="en-GB" altLang="zh-CN" sz="180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490968" name="Picture 24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225" b="39371"/>
            <a:stretch>
              <a:fillRect/>
            </a:stretch>
          </p:blipFill>
          <p:spPr bwMode="auto">
            <a:xfrm>
              <a:off x="2362" y="3415"/>
              <a:ext cx="902" cy="4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48225" b="39371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490970" name="Rectangle 26"/>
            <p:cNvSpPr>
              <a:spLocks noChangeArrowheads="1"/>
            </p:cNvSpPr>
            <p:nvPr/>
          </p:nvSpPr>
          <p:spPr bwMode="auto">
            <a:xfrm>
              <a:off x="816" y="3171"/>
              <a:ext cx="1286" cy="869"/>
            </a:xfrm>
            <a:prstGeom prst="rect">
              <a:avLst/>
            </a:prstGeom>
            <a:noFill/>
            <a:ln w="936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490971" name="Text Box 27"/>
            <p:cNvSpPr txBox="1">
              <a:spLocks noChangeArrowheads="1"/>
            </p:cNvSpPr>
            <p:nvPr/>
          </p:nvSpPr>
          <p:spPr bwMode="auto">
            <a:xfrm>
              <a:off x="830" y="3193"/>
              <a:ext cx="1272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defTabSz="448945" eaLnBrk="0" hangingPunct="0">
                <a:spcBef>
                  <a:spcPct val="0"/>
                </a:spcBef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defTabSz="448945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>
                <a:buClr>
                  <a:srgbClr val="000000"/>
                </a:buClr>
                <a:buSzPct val="100000"/>
                <a:buFont typeface="Tahoma" panose="020B0604030504040204" pitchFamily="34" charset="0"/>
                <a:buNone/>
              </a:pPr>
              <a:r>
                <a:rPr kumimoji="0" lang="en-GB" altLang="zh-CN" sz="1800" dirty="0">
                  <a:solidFill>
                    <a:srgbClr val="000000"/>
                  </a:solidFill>
                  <a:latin typeface="Tahoma" panose="020B0604030504040204" pitchFamily="34" charset="0"/>
                </a:rPr>
                <a:t>source code</a:t>
              </a:r>
              <a:endParaRPr kumimoji="0" lang="en-GB" altLang="zh-CN" sz="1800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  <a:p>
              <a:pPr eaLnBrk="1" hangingPunct="1">
                <a:buClr>
                  <a:srgbClr val="000000"/>
                </a:buClr>
                <a:buSzPct val="100000"/>
                <a:buFont typeface="Tahoma" panose="020B0604030504040204" pitchFamily="34" charset="0"/>
                <a:buNone/>
              </a:pPr>
              <a:r>
                <a:rPr kumimoji="0" lang="en-GB" altLang="zh-CN" sz="1800" dirty="0">
                  <a:solidFill>
                    <a:srgbClr val="000000"/>
                  </a:solidFill>
                  <a:latin typeface="Courier New" panose="02070309020205020404" pitchFamily="49" charset="0"/>
                </a:rPr>
                <a:t>Hello.py</a:t>
              </a:r>
              <a:endParaRPr kumimoji="0" lang="en-GB" altLang="zh-CN" sz="1800" dirty="0">
                <a:solidFill>
                  <a:srgbClr val="000000"/>
                </a:solidFill>
                <a:latin typeface="Tahoma" panose="020B0604030504040204" pitchFamily="34" charset="0"/>
              </a:endParaRPr>
            </a:p>
          </p:txBody>
        </p:sp>
        <p:pic>
          <p:nvPicPr>
            <p:cNvPr id="1490979" name="Picture 3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0" y="3582"/>
              <a:ext cx="406" cy="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76705" y="2018030"/>
            <a:ext cx="10363200" cy="737870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的特点与优势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5" name="内容占位符 1"/>
          <p:cNvSpPr txBox="1"/>
          <p:nvPr/>
        </p:nvSpPr>
        <p:spPr bwMode="auto">
          <a:xfrm>
            <a:off x="272325" y="2755900"/>
            <a:ext cx="11919675" cy="3340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sz="2400" kern="0" dirty="0"/>
              <a:t>语言特点</a:t>
            </a:r>
            <a:r>
              <a:rPr lang="en-US" altLang="zh-CN" sz="2400" kern="0" dirty="0"/>
              <a:t>——Python</a:t>
            </a:r>
            <a:r>
              <a:rPr lang="zh-CN" altLang="en-US" sz="2400" kern="0" dirty="0"/>
              <a:t>是一种面向对象的解释性语言</a:t>
            </a:r>
            <a:endParaRPr lang="en-US" altLang="zh-CN" sz="2400" kern="0" dirty="0"/>
          </a:p>
          <a:p>
            <a:pPr lvl="1"/>
            <a:endParaRPr lang="en-US" altLang="zh-CN" sz="2400" kern="0" dirty="0"/>
          </a:p>
          <a:p>
            <a:pPr lvl="2"/>
            <a:r>
              <a:rPr lang="zh-CN" altLang="en-US" sz="2000" b="1" dirty="0" smtClean="0"/>
              <a:t>简单易学</a:t>
            </a:r>
            <a:endParaRPr lang="en-US" altLang="zh-CN" sz="2000" b="1" dirty="0" smtClean="0"/>
          </a:p>
          <a:p>
            <a:pPr lvl="2"/>
            <a:r>
              <a:rPr lang="zh-CN" altLang="en-US" dirty="0"/>
              <a:t>语法</a:t>
            </a:r>
            <a:r>
              <a:rPr lang="zh-CN" altLang="en-US" dirty="0" smtClean="0"/>
              <a:t>优美</a:t>
            </a:r>
            <a:endParaRPr lang="en-US" altLang="zh-CN" dirty="0" smtClean="0"/>
          </a:p>
          <a:p>
            <a:pPr lvl="2"/>
            <a:r>
              <a:rPr lang="zh-CN" altLang="en-US" dirty="0"/>
              <a:t>丰富强大的</a:t>
            </a:r>
            <a:r>
              <a:rPr lang="zh-CN" altLang="en-US" dirty="0" smtClean="0"/>
              <a:t>库</a:t>
            </a:r>
            <a:endParaRPr lang="en-US" altLang="zh-CN" dirty="0" smtClean="0"/>
          </a:p>
          <a:p>
            <a:pPr lvl="2"/>
            <a:r>
              <a:rPr lang="zh-CN" altLang="en-US" dirty="0"/>
              <a:t>开发效率</a:t>
            </a:r>
            <a:r>
              <a:rPr lang="zh-CN" altLang="en-US" dirty="0" smtClean="0"/>
              <a:t>高</a:t>
            </a:r>
            <a:endParaRPr lang="en-US" altLang="zh-CN" dirty="0" smtClean="0"/>
          </a:p>
          <a:p>
            <a:pPr lvl="2"/>
            <a:r>
              <a:rPr lang="zh-CN" altLang="en-US" dirty="0"/>
              <a:t>应用领域</a:t>
            </a:r>
            <a:r>
              <a:rPr lang="zh-CN" altLang="en-US" dirty="0" smtClean="0"/>
              <a:t>广泛</a:t>
            </a:r>
            <a:endParaRPr lang="en-US" altLang="zh-CN" dirty="0" smtClean="0"/>
          </a:p>
          <a:p>
            <a:pPr lvl="2"/>
            <a:r>
              <a:rPr lang="zh-CN" altLang="en-US" kern="0" dirty="0" smtClean="0"/>
              <a:t>胶水语言</a:t>
            </a:r>
            <a:endParaRPr lang="zh-CN" altLang="en-US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627" y="3156048"/>
            <a:ext cx="7271303" cy="37019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537" y="2017712"/>
            <a:ext cx="11183007" cy="4393597"/>
          </a:xfrm>
        </p:spPr>
        <p:txBody>
          <a:bodyPr/>
          <a:lstStyle/>
          <a:p>
            <a:r>
              <a:rPr lang="en-US" altLang="zh-CN" sz="3600" dirty="0"/>
              <a:t>Python</a:t>
            </a:r>
            <a:r>
              <a:rPr lang="zh-CN" altLang="en-US" sz="3600" dirty="0"/>
              <a:t>局限</a:t>
            </a:r>
            <a:endParaRPr lang="en-US" altLang="zh-CN" sz="3600" dirty="0"/>
          </a:p>
          <a:p>
            <a:pPr lvl="1"/>
            <a:r>
              <a:rPr lang="en-US" altLang="zh-CN" sz="2000" dirty="0"/>
              <a:t>Python 2.X </a:t>
            </a:r>
            <a:r>
              <a:rPr lang="zh-CN" altLang="en-US" sz="2000" dirty="0"/>
              <a:t>与</a:t>
            </a:r>
            <a:r>
              <a:rPr lang="en-US" altLang="zh-CN" sz="2000" dirty="0"/>
              <a:t>Python 3.X</a:t>
            </a:r>
            <a:r>
              <a:rPr lang="zh-CN" altLang="en-US" sz="2000" dirty="0"/>
              <a:t>不兼容。</a:t>
            </a:r>
            <a:endParaRPr lang="en-US" altLang="zh-TW" sz="2000" dirty="0"/>
          </a:p>
          <a:p>
            <a:pPr lvl="1"/>
            <a:r>
              <a:rPr lang="en-US" altLang="zh-CN" sz="2400" dirty="0"/>
              <a:t>Python </a:t>
            </a:r>
            <a:r>
              <a:rPr lang="zh-CN" altLang="en-US" sz="2400" dirty="0"/>
              <a:t>的执行速度不够</a:t>
            </a:r>
            <a:r>
              <a:rPr lang="zh-CN" altLang="en-US" sz="2400" dirty="0" smtClean="0"/>
              <a:t>快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Python2</a:t>
            </a:r>
            <a:r>
              <a:rPr lang="zh-CN" altLang="en-US" sz="2400" dirty="0"/>
              <a:t>中文支持不</a:t>
            </a:r>
            <a:r>
              <a:rPr lang="zh-CN" altLang="en-US" sz="2400" dirty="0" smtClean="0"/>
              <a:t>完善</a:t>
            </a:r>
            <a:endParaRPr lang="en-US" altLang="zh-CN" sz="2400" dirty="0" smtClean="0"/>
          </a:p>
          <a:p>
            <a:pPr lvl="1"/>
            <a:r>
              <a:rPr lang="en-US" altLang="zh-CN" sz="2400" dirty="0"/>
              <a:t>Python </a:t>
            </a:r>
            <a:r>
              <a:rPr lang="zh-CN" altLang="en-US" sz="2400" dirty="0"/>
              <a:t>的 </a:t>
            </a:r>
            <a:r>
              <a:rPr lang="en-US" altLang="zh-CN" sz="2400" dirty="0"/>
              <a:t>GIL </a:t>
            </a:r>
            <a:r>
              <a:rPr lang="zh-CN" altLang="en-US" sz="2400" dirty="0"/>
              <a:t>锁限制并发</a:t>
            </a:r>
            <a:endParaRPr lang="en-US" altLang="zh-CN" sz="2400" dirty="0"/>
          </a:p>
          <a:p>
            <a:r>
              <a:rPr lang="zh-CN" altLang="en-US" sz="2800" dirty="0"/>
              <a:t>后起新秀</a:t>
            </a:r>
            <a:r>
              <a:rPr lang="en-US" altLang="zh-CN" sz="2800" kern="1200" dirty="0"/>
              <a:t>Julia</a:t>
            </a:r>
            <a:endParaRPr lang="en-US" altLang="zh-CN" sz="2800" dirty="0"/>
          </a:p>
          <a:p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引入：爬虫的现实需求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562101" y="2257410"/>
            <a:ext cx="10363200" cy="4114800"/>
          </a:xfrm>
        </p:spPr>
        <p:txBody>
          <a:bodyPr/>
          <a:lstStyle/>
          <a:p>
            <a:r>
              <a:rPr lang="zh-CN" altLang="en-US" sz="2400" dirty="0"/>
              <a:t>舆情</a:t>
            </a:r>
            <a:endParaRPr lang="en-US" altLang="zh-CN" sz="2400" dirty="0"/>
          </a:p>
          <a:p>
            <a:r>
              <a:rPr lang="zh-CN" altLang="en-US" sz="2400" dirty="0"/>
              <a:t>学历认证数据获取</a:t>
            </a:r>
            <a:endParaRPr lang="en-US" altLang="zh-CN" sz="2400" dirty="0"/>
          </a:p>
          <a:p>
            <a:r>
              <a:rPr lang="zh-CN" altLang="en-US" sz="2400" dirty="0"/>
              <a:t>招聘网站</a:t>
            </a:r>
            <a:endParaRPr lang="en-US" altLang="zh-CN" sz="2400" dirty="0"/>
          </a:p>
          <a:p>
            <a:r>
              <a:rPr lang="zh-CN" altLang="en-US" sz="2400" dirty="0"/>
              <a:t>政策制度</a:t>
            </a:r>
            <a:endParaRPr lang="en-US" altLang="zh-CN" sz="2400" dirty="0"/>
          </a:p>
          <a:p>
            <a:r>
              <a:rPr lang="zh-CN" altLang="en-US" sz="2400" dirty="0"/>
              <a:t>文职人员招考情况</a:t>
            </a:r>
            <a:endParaRPr lang="en-US" altLang="zh-CN" sz="2400" dirty="0"/>
          </a:p>
          <a:p>
            <a:r>
              <a:rPr lang="zh-CN" altLang="en-US" sz="2400" dirty="0"/>
              <a:t>国家统计局</a:t>
            </a:r>
            <a:endParaRPr lang="en-US" altLang="zh-CN" sz="2400" dirty="0"/>
          </a:p>
          <a:p>
            <a:r>
              <a:rPr lang="zh-CN" altLang="en-US" sz="2400" dirty="0"/>
              <a:t>科研院所企业</a:t>
            </a:r>
            <a:endParaRPr lang="en-US" altLang="zh-CN" sz="2400" dirty="0"/>
          </a:p>
          <a:p>
            <a:r>
              <a:rPr lang="zh-CN" altLang="en-US" sz="2400" dirty="0"/>
              <a:t>各类职业资格考试情况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6537" y="2017712"/>
            <a:ext cx="11183007" cy="4393597"/>
          </a:xfrm>
        </p:spPr>
        <p:txBody>
          <a:bodyPr/>
          <a:lstStyle/>
          <a:p>
            <a:r>
              <a:rPr lang="en-US" altLang="zh-CN" sz="3600" dirty="0"/>
              <a:t>Python2 PK Python3</a:t>
            </a:r>
            <a:endParaRPr lang="en-US" altLang="zh-CN" sz="3600" dirty="0"/>
          </a:p>
          <a:p>
            <a:pPr lvl="1"/>
            <a:r>
              <a:rPr lang="en-US" altLang="zh-CN" sz="2400" dirty="0"/>
              <a:t>Python 2.X </a:t>
            </a:r>
            <a:r>
              <a:rPr lang="zh-CN" altLang="en-US" sz="2400" dirty="0"/>
              <a:t>与</a:t>
            </a:r>
            <a:r>
              <a:rPr lang="en-US" altLang="zh-CN" sz="2400" dirty="0"/>
              <a:t>Python 3.X</a:t>
            </a:r>
            <a:r>
              <a:rPr lang="zh-CN" altLang="en-US" sz="2400" dirty="0"/>
              <a:t>不兼容。</a:t>
            </a:r>
            <a:endParaRPr lang="en-US" altLang="zh-TW" sz="2400" dirty="0"/>
          </a:p>
          <a:p>
            <a:pPr lvl="1"/>
            <a:r>
              <a:rPr lang="en-US" altLang="zh-TW" sz="2400" dirty="0"/>
              <a:t>2008</a:t>
            </a:r>
            <a:r>
              <a:rPr lang="zh-CN" altLang="en-US" sz="2400" dirty="0"/>
              <a:t>年</a:t>
            </a:r>
            <a:r>
              <a:rPr lang="en-US" altLang="zh-CN" sz="2400" dirty="0"/>
              <a:t>12</a:t>
            </a:r>
            <a:r>
              <a:rPr lang="zh-CN" altLang="en-US" sz="2400" dirty="0"/>
              <a:t>月推出</a:t>
            </a:r>
            <a:r>
              <a:rPr lang="en-US" altLang="zh-CN" sz="2400" dirty="0"/>
              <a:t>Python3</a:t>
            </a:r>
            <a:r>
              <a:rPr lang="zh-CN" altLang="en-US" sz="2400" dirty="0"/>
              <a:t>，新增功能解决字符编码等</a:t>
            </a:r>
            <a:r>
              <a:rPr lang="en-US" altLang="zh-CN" sz="2400" dirty="0"/>
              <a:t>Python2</a:t>
            </a:r>
            <a:r>
              <a:rPr lang="zh-CN" altLang="en-US" sz="2400" dirty="0"/>
              <a:t>中常见问题。</a:t>
            </a:r>
            <a:endParaRPr lang="en-US" altLang="zh-CN" sz="2400" dirty="0"/>
          </a:p>
          <a:p>
            <a:pPr lvl="1"/>
            <a:r>
              <a:rPr lang="zh-CN" altLang="en-US" sz="2400" dirty="0"/>
              <a:t>由于其他语法与程序库的变更，许多基于</a:t>
            </a:r>
            <a:r>
              <a:rPr lang="en-US" altLang="zh-CN" sz="2400" dirty="0"/>
              <a:t>Python2</a:t>
            </a:r>
            <a:r>
              <a:rPr lang="zh-CN" altLang="en-US" sz="2400" dirty="0"/>
              <a:t>的程序无法在</a:t>
            </a:r>
            <a:r>
              <a:rPr lang="en-US" altLang="zh-CN" sz="2400" dirty="0"/>
              <a:t>Python3</a:t>
            </a:r>
            <a:r>
              <a:rPr lang="zh-CN" altLang="en-US" sz="2400" dirty="0"/>
              <a:t>的环境运行。</a:t>
            </a:r>
            <a:endParaRPr lang="en-US" altLang="zh-CN" sz="2400" dirty="0"/>
          </a:p>
          <a:p>
            <a:pPr lvl="1"/>
            <a:r>
              <a:rPr lang="zh-CN" altLang="en-US" sz="2400" dirty="0"/>
              <a:t>目前</a:t>
            </a:r>
            <a:r>
              <a:rPr lang="en-US" altLang="zh-CN" sz="2400" dirty="0"/>
              <a:t>Python3</a:t>
            </a:r>
            <a:r>
              <a:rPr lang="zh-CN" altLang="en-US" sz="2400" dirty="0"/>
              <a:t>中已有大部分</a:t>
            </a:r>
            <a:r>
              <a:rPr lang="en-US" altLang="zh-CN" sz="2400" dirty="0"/>
              <a:t>Python2</a:t>
            </a:r>
            <a:r>
              <a:rPr lang="zh-CN" altLang="en-US" sz="2400" dirty="0"/>
              <a:t>所提供程序的对应版本。</a:t>
            </a:r>
            <a:endParaRPr lang="en-US" altLang="zh-CN" sz="2400" dirty="0"/>
          </a:p>
          <a:p>
            <a:pPr lvl="1"/>
            <a:r>
              <a:rPr lang="en-US" altLang="zh-CN" sz="2400" dirty="0"/>
              <a:t>2018</a:t>
            </a:r>
            <a:r>
              <a:rPr lang="zh-CN" altLang="en-US" sz="2400" dirty="0"/>
              <a:t>年</a:t>
            </a:r>
            <a:r>
              <a:rPr lang="en-US" altLang="zh-CN" sz="2400" dirty="0"/>
              <a:t>4</a:t>
            </a:r>
            <a:r>
              <a:rPr lang="zh-CN" altLang="en-US" sz="2400" dirty="0"/>
              <a:t>月</a:t>
            </a:r>
            <a:r>
              <a:rPr lang="en-US" altLang="zh-CN" sz="2400" dirty="0"/>
              <a:t>Ubuntu 18.04 LTS (Bionic Beaver) </a:t>
            </a:r>
            <a:r>
              <a:rPr lang="zh-CN" altLang="en-US" sz="2400" dirty="0"/>
              <a:t>正式发布，</a:t>
            </a:r>
            <a:r>
              <a:rPr lang="en-US" altLang="zh-CN" sz="2400" dirty="0"/>
              <a:t>Python 2 </a:t>
            </a:r>
            <a:r>
              <a:rPr lang="zh-CN" altLang="en-US" sz="2400" dirty="0"/>
              <a:t>不再默认安装，</a:t>
            </a:r>
            <a:r>
              <a:rPr lang="en-US" altLang="zh-CN" sz="2400" dirty="0"/>
              <a:t>Python 3 </a:t>
            </a:r>
            <a:r>
              <a:rPr lang="zh-CN" altLang="en-US" sz="2400" dirty="0"/>
              <a:t>已更新至 </a:t>
            </a:r>
            <a:r>
              <a:rPr lang="en-US" altLang="zh-CN" sz="2400" dirty="0"/>
              <a:t>3.6</a:t>
            </a:r>
            <a:r>
              <a:rPr lang="zh-CN" altLang="en-US" sz="2400" dirty="0"/>
              <a:t>。</a:t>
            </a:r>
            <a:r>
              <a:rPr lang="en-US" altLang="zh-CN" sz="2400" dirty="0"/>
              <a:t>Ubuntu 18.04</a:t>
            </a:r>
            <a:r>
              <a:rPr lang="zh-CN" altLang="en-US" sz="2400" dirty="0"/>
              <a:t>版本是两年来流行的基于</a:t>
            </a:r>
            <a:r>
              <a:rPr lang="en-US" altLang="zh-CN" sz="2400" dirty="0"/>
              <a:t>Linux</a:t>
            </a:r>
            <a:r>
              <a:rPr lang="zh-CN" altLang="en-US" sz="2400" dirty="0"/>
              <a:t>内核的</a:t>
            </a:r>
            <a:r>
              <a:rPr lang="en-US" altLang="zh-CN" sz="2400" dirty="0"/>
              <a:t>Ubuntu</a:t>
            </a:r>
            <a:r>
              <a:rPr lang="zh-CN" altLang="en-US" sz="2400" dirty="0"/>
              <a:t>操作系统的第一个长期支持版本。</a:t>
            </a:r>
            <a:endParaRPr lang="zh-CN" altLang="en-US" sz="2400" dirty="0"/>
          </a:p>
          <a:p>
            <a:pPr lvl="1"/>
            <a:r>
              <a:rPr lang="en-US" altLang="zh-CN" sz="2400" dirty="0" smtClean="0"/>
              <a:t>Python2.X</a:t>
            </a:r>
            <a:r>
              <a:rPr lang="en-US" altLang="zh-CN" sz="2400" dirty="0"/>
              <a:t> </a:t>
            </a:r>
            <a:r>
              <a:rPr lang="zh-CN" altLang="en-US" sz="2400" dirty="0"/>
              <a:t>版本到了</a:t>
            </a:r>
            <a:r>
              <a:rPr lang="en-US" altLang="zh-CN" sz="2400" dirty="0"/>
              <a:t>2020 </a:t>
            </a:r>
            <a:r>
              <a:rPr lang="zh-CN" altLang="en-US" sz="2400" dirty="0"/>
              <a:t>年就不再维护</a:t>
            </a:r>
            <a:endParaRPr lang="zh-CN" altLang="en-US" sz="2400" dirty="0"/>
          </a:p>
          <a:p>
            <a:pPr lvl="1"/>
            <a:endParaRPr lang="en-US" altLang="zh-CN" sz="2400" dirty="0"/>
          </a:p>
          <a:p>
            <a:endParaRPr lang="zh-CN" alt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商业项目</a:t>
            </a:r>
            <a:endParaRPr lang="en-US" altLang="zh-CN" dirty="0"/>
          </a:p>
          <a:p>
            <a:pPr lvl="1"/>
            <a:r>
              <a:rPr lang="en-US" altLang="zh-CN" b="1" dirty="0"/>
              <a:t>NASA </a:t>
            </a:r>
            <a:r>
              <a:rPr lang="zh-CN" altLang="en-US" b="1" dirty="0"/>
              <a:t>的约翰逊航天中心的集成计划系统（</a:t>
            </a:r>
            <a:r>
              <a:rPr lang="en-US" altLang="zh-CN" b="1" dirty="0"/>
              <a:t>Integrated Planning System</a:t>
            </a:r>
            <a:r>
              <a:rPr lang="zh-CN" altLang="en-US" b="1" dirty="0"/>
              <a:t>）</a:t>
            </a:r>
            <a:endParaRPr lang="en-US" altLang="zh-CN" b="1" dirty="0"/>
          </a:p>
          <a:p>
            <a:pPr lvl="1"/>
            <a:r>
              <a:rPr lang="en-US" altLang="zh-CN" dirty="0"/>
              <a:t>YouTube</a:t>
            </a:r>
            <a:r>
              <a:rPr lang="zh-CN" altLang="en-US" dirty="0"/>
              <a:t>、</a:t>
            </a:r>
            <a:r>
              <a:rPr lang="en-US" altLang="zh-CN" dirty="0" err="1"/>
              <a:t>GoAgent</a:t>
            </a:r>
            <a:r>
              <a:rPr lang="zh-CN" altLang="en-US" dirty="0"/>
              <a:t>、</a:t>
            </a:r>
            <a:r>
              <a:rPr lang="en-US" altLang="zh-CN" dirty="0" err="1"/>
              <a:t>shadowsocks</a:t>
            </a:r>
            <a:r>
              <a:rPr lang="en-US" altLang="zh-CN" dirty="0"/>
              <a:t> ,lantern</a:t>
            </a:r>
            <a:r>
              <a:rPr lang="zh-CN" altLang="en-US" dirty="0"/>
              <a:t>，</a:t>
            </a:r>
            <a:r>
              <a:rPr lang="en-US" altLang="zh-CN" dirty="0" err="1"/>
              <a:t>openstack</a:t>
            </a:r>
            <a:endParaRPr lang="en-US" altLang="zh-CN" dirty="0"/>
          </a:p>
          <a:p>
            <a:pPr lvl="1"/>
            <a:r>
              <a:rPr lang="en-US" altLang="zh-CN" dirty="0"/>
              <a:t>BitTorrent</a:t>
            </a:r>
            <a:r>
              <a:rPr lang="zh-CN" altLang="en-US" dirty="0"/>
              <a:t>、</a:t>
            </a:r>
            <a:r>
              <a:rPr lang="en-US" altLang="zh-CN" dirty="0" err="1"/>
              <a:t>dropbox</a:t>
            </a:r>
            <a:r>
              <a:rPr lang="zh-CN" altLang="en-US" dirty="0"/>
              <a:t>、</a:t>
            </a:r>
            <a:r>
              <a:rPr lang="en-US" altLang="zh-CN" u="sng" dirty="0">
                <a:hlinkClick r:id="rId1"/>
              </a:rPr>
              <a:t>Ubuntu Software Center</a:t>
            </a:r>
            <a:r>
              <a:rPr lang="zh-CN" altLang="en-US" u="sng" dirty="0"/>
              <a:t>、</a:t>
            </a:r>
            <a:r>
              <a:rPr lang="en-US" altLang="zh-CN" u="sng" dirty="0">
                <a:hlinkClick r:id="rId2"/>
              </a:rPr>
              <a:t>YUM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8228" y="4484318"/>
            <a:ext cx="10820400" cy="23736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商业项目</a:t>
            </a:r>
            <a:endParaRPr lang="en-US" altLang="zh-CN" dirty="0"/>
          </a:p>
          <a:p>
            <a:pPr lvl="1" latinLnBrk="1"/>
            <a:r>
              <a:rPr lang="zh-CN" altLang="en-US" dirty="0"/>
              <a:t>豆瓣</a:t>
            </a:r>
            <a:endParaRPr lang="en-US" altLang="zh-CN" dirty="0"/>
          </a:p>
          <a:p>
            <a:pPr lvl="1" latinLnBrk="1"/>
            <a:r>
              <a:rPr lang="zh-CN" altLang="en-US" dirty="0"/>
              <a:t>知乎</a:t>
            </a:r>
            <a:endParaRPr lang="en-US" altLang="zh-CN" dirty="0"/>
          </a:p>
          <a:p>
            <a:pPr lvl="1" latinLnBrk="1"/>
            <a:r>
              <a:rPr lang="zh-CN" altLang="en-US" dirty="0"/>
              <a:t>阿里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869718" y="1843720"/>
            <a:ext cx="7322282" cy="5014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76917" y="2017713"/>
            <a:ext cx="9422516" cy="4114800"/>
          </a:xfrm>
        </p:spPr>
        <p:txBody>
          <a:bodyPr/>
          <a:lstStyle/>
          <a:p>
            <a:r>
              <a:rPr lang="en-US" altLang="zh-CN" dirty="0"/>
              <a:t>Python </a:t>
            </a:r>
            <a:r>
              <a:rPr lang="zh-CN" altLang="en-US" dirty="0"/>
              <a:t>的特殊规则</a:t>
            </a:r>
            <a:endParaRPr lang="zh-CN" altLang="en-US" dirty="0"/>
          </a:p>
          <a:p>
            <a:pPr lvl="1"/>
            <a:r>
              <a:rPr lang="zh-CN" altLang="en-US" dirty="0"/>
              <a:t>用缩排取代大括号 </a:t>
            </a:r>
            <a:r>
              <a:rPr lang="en-US" altLang="zh-CN" dirty="0"/>
              <a:t>{}</a:t>
            </a:r>
            <a:r>
              <a:rPr lang="zh-CN" altLang="en-US" dirty="0"/>
              <a:t>，程序区块利用缩排分隔</a:t>
            </a:r>
            <a:endParaRPr lang="zh-CN" altLang="en-US" dirty="0"/>
          </a:p>
          <a:p>
            <a:pPr lvl="1"/>
            <a:r>
              <a:rPr lang="zh-CN" altLang="en-US" dirty="0"/>
              <a:t>常见的缩排为四个空白键，也可以使用</a:t>
            </a:r>
            <a:r>
              <a:rPr lang="en-US" altLang="zh-CN" dirty="0"/>
              <a:t>Tab</a:t>
            </a:r>
            <a:r>
              <a:rPr lang="zh-CN" altLang="en-US" dirty="0"/>
              <a:t>键，直译器会自动转换，但要注意的是，</a:t>
            </a:r>
            <a:r>
              <a:rPr lang="en-US" altLang="zh-CN" dirty="0"/>
              <a:t>Tab</a:t>
            </a:r>
            <a:r>
              <a:rPr lang="zh-CN" altLang="en-US" dirty="0"/>
              <a:t>键与</a:t>
            </a:r>
            <a:r>
              <a:rPr lang="en-US" altLang="zh-CN" dirty="0"/>
              <a:t>Space</a:t>
            </a:r>
            <a:r>
              <a:rPr lang="zh-CN" altLang="en-US" dirty="0"/>
              <a:t>键不应该混用，以免造成错误</a:t>
            </a:r>
            <a:endParaRPr lang="zh-CN" altLang="en-US" dirty="0"/>
          </a:p>
          <a:p>
            <a:pPr lvl="1"/>
            <a:r>
              <a:rPr lang="zh-CN" altLang="en-US" dirty="0"/>
              <a:t>语法结束时直接换行，不以分号 </a:t>
            </a:r>
            <a:r>
              <a:rPr lang="en-US" altLang="zh-CN" dirty="0"/>
              <a:t>(;) </a:t>
            </a:r>
            <a:r>
              <a:rPr lang="zh-CN" altLang="en-US" dirty="0"/>
              <a:t>当成语法的结束</a:t>
            </a:r>
            <a:endParaRPr lang="en-US" altLang="zh-CN" dirty="0"/>
          </a:p>
          <a:p>
            <a:pPr lvl="1"/>
            <a:r>
              <a:rPr lang="zh-CN" altLang="en-US" dirty="0"/>
              <a:t>注释的写法</a:t>
            </a:r>
            <a:r>
              <a:rPr lang="en-US" altLang="zh-CN" dirty="0"/>
              <a:t>:</a:t>
            </a:r>
            <a:endParaRPr lang="en-US" altLang="zh-CN" dirty="0"/>
          </a:p>
          <a:p>
            <a:pPr lvl="2"/>
            <a:r>
              <a:rPr lang="en-US" altLang="zh-CN" dirty="0"/>
              <a:t># : </a:t>
            </a:r>
            <a:r>
              <a:rPr lang="zh-CN" altLang="en-US" dirty="0"/>
              <a:t>单行注解</a:t>
            </a:r>
            <a:endParaRPr lang="zh-CN" altLang="en-US" dirty="0"/>
          </a:p>
          <a:p>
            <a:pPr lvl="2"/>
            <a:r>
              <a:rPr lang="zh-CN" altLang="en-US" dirty="0"/>
              <a:t>“““</a:t>
            </a:r>
            <a:r>
              <a:rPr lang="en-US" altLang="zh-CN" dirty="0"/>
              <a:t>: </a:t>
            </a:r>
            <a:r>
              <a:rPr lang="zh-CN" altLang="en-US" dirty="0"/>
              <a:t>多行注解 </a:t>
            </a:r>
            <a:r>
              <a:rPr lang="en-US" altLang="zh-CN" dirty="0"/>
              <a:t>(</a:t>
            </a:r>
            <a:r>
              <a:rPr lang="zh-CN" altLang="en-US" dirty="0"/>
              <a:t>三个引号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800" dirty="0"/>
              <a:t>Python</a:t>
            </a:r>
            <a:r>
              <a:rPr lang="zh-CN" altLang="en-US" sz="2800" dirty="0"/>
              <a:t>第三方库</a:t>
            </a:r>
            <a:endParaRPr lang="en-US" altLang="zh-CN" sz="2800" dirty="0"/>
          </a:p>
          <a:p>
            <a:pPr lvl="1"/>
            <a:r>
              <a:rPr lang="zh-CN" altLang="en-US" sz="2400" dirty="0"/>
              <a:t>除了官方内建的库</a:t>
            </a:r>
            <a:r>
              <a:rPr lang="en-US" altLang="zh-CN" sz="2400" dirty="0"/>
              <a:t>(Library)</a:t>
            </a:r>
            <a:r>
              <a:rPr lang="zh-CN" altLang="en-US" sz="2400" dirty="0"/>
              <a:t>之外，</a:t>
            </a:r>
            <a:r>
              <a:rPr lang="en-US" altLang="zh-CN" sz="2400" dirty="0"/>
              <a:t>Python</a:t>
            </a:r>
            <a:r>
              <a:rPr lang="zh-CN" altLang="en-US" sz="2400" dirty="0"/>
              <a:t>还有大量的第三方</a:t>
            </a:r>
            <a:r>
              <a:rPr lang="en-US" altLang="zh-CN" sz="2400" dirty="0"/>
              <a:t>Package</a:t>
            </a:r>
            <a:r>
              <a:rPr lang="zh-CN" altLang="en-US" sz="2400" dirty="0"/>
              <a:t>。</a:t>
            </a:r>
            <a:endParaRPr lang="zh-CN" altLang="en-US" sz="2400" dirty="0"/>
          </a:p>
          <a:p>
            <a:pPr lvl="1"/>
            <a:r>
              <a:rPr lang="en-US" altLang="zh-CN" sz="2400" dirty="0" err="1"/>
              <a:t>PyPI</a:t>
            </a:r>
            <a:r>
              <a:rPr lang="zh-CN" altLang="en-US" sz="2400" dirty="0"/>
              <a:t>是</a:t>
            </a:r>
            <a:r>
              <a:rPr lang="en-US" altLang="zh-CN" sz="2400" dirty="0"/>
              <a:t>Python Package Index</a:t>
            </a:r>
            <a:r>
              <a:rPr lang="zh-CN" altLang="en-US" sz="2400" dirty="0"/>
              <a:t>的缩写，是</a:t>
            </a:r>
            <a:r>
              <a:rPr lang="en-US" altLang="zh-CN" sz="2400" dirty="0"/>
              <a:t>Python</a:t>
            </a:r>
            <a:r>
              <a:rPr lang="zh-CN" altLang="en-US" sz="2400" dirty="0"/>
              <a:t>的第三方库的集中地 </a:t>
            </a:r>
            <a:r>
              <a:rPr lang="en-US" altLang="zh-CN" sz="2400" dirty="0"/>
              <a:t>https://pypi.python.org/pypi</a:t>
            </a:r>
            <a:endParaRPr lang="en-US" altLang="zh-CN" sz="2400" dirty="0"/>
          </a:p>
          <a:p>
            <a:pPr lvl="1"/>
            <a:r>
              <a:rPr lang="zh-CN" altLang="en-US" sz="2400" dirty="0"/>
              <a:t>截至</a:t>
            </a:r>
            <a:r>
              <a:rPr lang="en-US" altLang="zh-CN" sz="2400" dirty="0"/>
              <a:t>2017</a:t>
            </a:r>
            <a:r>
              <a:rPr lang="zh-CN" altLang="en-US" sz="2400" dirty="0"/>
              <a:t>年</a:t>
            </a:r>
            <a:r>
              <a:rPr lang="en-US" altLang="zh-CN" sz="2400" dirty="0"/>
              <a:t>8</a:t>
            </a:r>
            <a:r>
              <a:rPr lang="zh-CN" altLang="en-US" sz="2400" dirty="0"/>
              <a:t>月为止，共有</a:t>
            </a:r>
            <a:r>
              <a:rPr lang="en-US" altLang="zh-CN" sz="2400" dirty="0"/>
              <a:t>114019</a:t>
            </a:r>
            <a:r>
              <a:rPr lang="zh-CN" altLang="en-US" sz="2400" dirty="0"/>
              <a:t>个的第三方库，几乎所有能想像到的功能，都可以在这找到合适的库。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3953" y="1928936"/>
            <a:ext cx="3279168" cy="4114800"/>
          </a:xfrm>
        </p:spPr>
        <p:txBody>
          <a:bodyPr/>
          <a:lstStyle/>
          <a:p>
            <a:r>
              <a:rPr lang="zh-CN" altLang="en-US" sz="2800" dirty="0"/>
              <a:t>常用</a:t>
            </a:r>
            <a:r>
              <a:rPr lang="en-US" altLang="zh-CN" sz="2800" dirty="0"/>
              <a:t>Python</a:t>
            </a:r>
            <a:r>
              <a:rPr lang="zh-CN" altLang="en-US" sz="2800" dirty="0"/>
              <a:t>库</a:t>
            </a:r>
            <a:endParaRPr lang="en-US" altLang="zh-CN" sz="2800" dirty="0"/>
          </a:p>
          <a:p>
            <a:pPr lvl="1"/>
            <a:r>
              <a:rPr lang="zh-CN" altLang="en-US" sz="2400" dirty="0"/>
              <a:t>核心库</a:t>
            </a:r>
            <a:endParaRPr lang="zh-CN" altLang="en-US" sz="2400" dirty="0"/>
          </a:p>
          <a:p>
            <a:pPr lvl="2"/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NumPy</a:t>
            </a:r>
            <a:endParaRPr lang="zh-CN" altLang="en-US" sz="2000" dirty="0"/>
          </a:p>
          <a:p>
            <a:pPr lvl="2"/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SciPy</a:t>
            </a:r>
            <a:endParaRPr lang="zh-CN" altLang="en-US" sz="2000" dirty="0"/>
          </a:p>
          <a:p>
            <a:pPr lvl="2"/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dirty="0"/>
              <a:t>Pandas</a:t>
            </a:r>
            <a:endParaRPr lang="zh-CN" altLang="en-US" sz="2000" dirty="0"/>
          </a:p>
          <a:p>
            <a:pPr lvl="1"/>
            <a:r>
              <a:rPr lang="zh-CN" altLang="en-US" sz="2400" dirty="0"/>
              <a:t>可视化</a:t>
            </a:r>
            <a:endParaRPr lang="zh-CN" altLang="en-US" sz="2400" dirty="0"/>
          </a:p>
          <a:p>
            <a:pPr lvl="2"/>
            <a:r>
              <a:rPr lang="en-US" altLang="zh-CN" sz="2000" dirty="0"/>
              <a:t>4</a:t>
            </a:r>
            <a:r>
              <a:rPr lang="zh-CN" altLang="en-US" sz="2000" dirty="0"/>
              <a:t>、</a:t>
            </a:r>
            <a:r>
              <a:rPr lang="en-US" altLang="zh-CN" sz="2000" dirty="0"/>
              <a:t>Matplotlib</a:t>
            </a:r>
            <a:endParaRPr lang="zh-CN" altLang="en-US" sz="2000" dirty="0"/>
          </a:p>
          <a:p>
            <a:pPr lvl="2"/>
            <a:r>
              <a:rPr lang="en-US" altLang="zh-CN" sz="2000" dirty="0"/>
              <a:t>5</a:t>
            </a:r>
            <a:r>
              <a:rPr lang="zh-CN" altLang="en-US" sz="2000" dirty="0"/>
              <a:t>、</a:t>
            </a:r>
            <a:r>
              <a:rPr lang="en-US" altLang="zh-CN" sz="2000" dirty="0"/>
              <a:t>Seaborn</a:t>
            </a:r>
            <a:endParaRPr lang="zh-CN" altLang="en-US" sz="2800" dirty="0"/>
          </a:p>
          <a:p>
            <a:pPr lvl="2"/>
            <a:r>
              <a:rPr lang="en-US" altLang="zh-CN" sz="2000" dirty="0"/>
              <a:t>6</a:t>
            </a:r>
            <a:r>
              <a:rPr lang="zh-CN" altLang="en-US" sz="2000" dirty="0"/>
              <a:t>、</a:t>
            </a:r>
            <a:r>
              <a:rPr lang="en-US" altLang="zh-CN" sz="2000" dirty="0"/>
              <a:t>Bokeh</a:t>
            </a:r>
            <a:endParaRPr lang="zh-CN" altLang="en-US" sz="2800" dirty="0"/>
          </a:p>
          <a:p>
            <a:pPr lvl="2"/>
            <a:r>
              <a:rPr lang="en-US" altLang="zh-CN" sz="2000" dirty="0"/>
              <a:t>7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Plotiy</a:t>
            </a:r>
            <a:endParaRPr lang="en-US" altLang="zh-CN" sz="2000" dirty="0"/>
          </a:p>
          <a:p>
            <a:pPr lvl="1"/>
            <a:r>
              <a:rPr lang="zh-CN" altLang="en-US" sz="2400" dirty="0"/>
              <a:t>机器学习</a:t>
            </a:r>
            <a:endParaRPr lang="zh-CN" altLang="en-US" sz="2400" dirty="0"/>
          </a:p>
          <a:p>
            <a:pPr lvl="2"/>
            <a:r>
              <a:rPr lang="en-US" altLang="zh-CN" sz="2000" dirty="0"/>
              <a:t>8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SciKit</a:t>
            </a:r>
            <a:r>
              <a:rPr lang="en-US" altLang="zh-CN" sz="2000" dirty="0"/>
              <a:t>-Learn</a:t>
            </a:r>
            <a:endParaRPr lang="en-US" altLang="zh-CN" sz="2000" dirty="0"/>
          </a:p>
          <a:p>
            <a:pPr marL="914400" lvl="2" indent="0">
              <a:buNone/>
            </a:pPr>
            <a:endParaRPr lang="en-US" altLang="zh-CN" sz="2000" dirty="0"/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4274969" y="2341531"/>
            <a:ext cx="3279168" cy="395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sz="2400" kern="0" dirty="0"/>
              <a:t>深度学习</a:t>
            </a:r>
            <a:endParaRPr lang="zh-CN" altLang="en-US" sz="2400" kern="0" dirty="0"/>
          </a:p>
          <a:p>
            <a:pPr lvl="2"/>
            <a:r>
              <a:rPr lang="en-US" altLang="zh-CN" sz="2000" kern="0" dirty="0"/>
              <a:t>10</a:t>
            </a:r>
            <a:r>
              <a:rPr lang="zh-CN" altLang="en-US" sz="2000" kern="0" dirty="0"/>
              <a:t>、</a:t>
            </a:r>
            <a:r>
              <a:rPr lang="en-US" altLang="zh-CN" sz="2000" kern="0" dirty="0"/>
              <a:t>TensorFlow</a:t>
            </a:r>
            <a:endParaRPr lang="en-US" altLang="zh-CN" sz="2000" kern="0" dirty="0"/>
          </a:p>
          <a:p>
            <a:pPr lvl="2"/>
            <a:r>
              <a:rPr lang="en-US" altLang="zh-CN" sz="2000" kern="0" dirty="0"/>
              <a:t>11</a:t>
            </a:r>
            <a:r>
              <a:rPr lang="zh-CN" altLang="en-US" sz="2000" kern="0" dirty="0"/>
              <a:t>、</a:t>
            </a:r>
            <a:r>
              <a:rPr lang="en-US" altLang="zh-CN" sz="2000" kern="0" dirty="0" err="1"/>
              <a:t>Keras</a:t>
            </a:r>
            <a:endParaRPr lang="zh-CN" altLang="en-US" sz="2800" kern="0" dirty="0"/>
          </a:p>
          <a:p>
            <a:pPr lvl="1"/>
            <a:r>
              <a:rPr lang="zh-CN" altLang="en-US" sz="2400" kern="0" dirty="0"/>
              <a:t>自然语言处理</a:t>
            </a:r>
            <a:endParaRPr lang="zh-CN" altLang="en-US" sz="2400" kern="0" dirty="0"/>
          </a:p>
          <a:p>
            <a:pPr lvl="2"/>
            <a:r>
              <a:rPr lang="en-US" altLang="zh-CN" sz="2000" kern="0" dirty="0"/>
              <a:t>12</a:t>
            </a:r>
            <a:r>
              <a:rPr lang="zh-CN" altLang="en-US" sz="2000" kern="0" dirty="0"/>
              <a:t>、</a:t>
            </a:r>
            <a:r>
              <a:rPr lang="en-US" altLang="zh-CN" sz="2000" kern="0" dirty="0"/>
              <a:t>NLTK</a:t>
            </a:r>
            <a:endParaRPr lang="zh-CN" altLang="en-US" sz="2000" kern="0" dirty="0"/>
          </a:p>
          <a:p>
            <a:pPr lvl="2"/>
            <a:r>
              <a:rPr lang="en-US" altLang="zh-CN" sz="2000" kern="0" dirty="0"/>
              <a:t>13</a:t>
            </a:r>
            <a:r>
              <a:rPr lang="zh-CN" altLang="en-US" sz="2000" kern="0" dirty="0"/>
              <a:t>、</a:t>
            </a:r>
            <a:r>
              <a:rPr lang="en-US" altLang="zh-CN" sz="2000" kern="0" dirty="0" err="1"/>
              <a:t>Gensim</a:t>
            </a:r>
            <a:endParaRPr lang="en-US" altLang="zh-CN" sz="2000" kern="0" dirty="0"/>
          </a:p>
          <a:p>
            <a:pPr lvl="1"/>
            <a:r>
              <a:rPr lang="zh-CN" altLang="en-US" sz="2400" kern="0" dirty="0"/>
              <a:t>数据挖掘与统计</a:t>
            </a:r>
            <a:endParaRPr lang="zh-CN" altLang="en-US" sz="2400" kern="0" dirty="0"/>
          </a:p>
          <a:p>
            <a:pPr lvl="2"/>
            <a:r>
              <a:rPr lang="en-US" altLang="zh-CN" sz="2000" kern="0" dirty="0"/>
              <a:t>14</a:t>
            </a:r>
            <a:r>
              <a:rPr lang="zh-CN" altLang="en-US" sz="2000" kern="0" dirty="0"/>
              <a:t>、</a:t>
            </a:r>
            <a:r>
              <a:rPr lang="en-US" altLang="zh-CN" sz="2000" kern="0" dirty="0" err="1"/>
              <a:t>Scrapy</a:t>
            </a:r>
            <a:endParaRPr lang="zh-CN" altLang="en-US" sz="2000" kern="0" dirty="0"/>
          </a:p>
          <a:p>
            <a:pPr lvl="2"/>
            <a:r>
              <a:rPr lang="en-US" altLang="zh-CN" sz="2000" kern="0" dirty="0"/>
              <a:t>15</a:t>
            </a:r>
            <a:r>
              <a:rPr lang="zh-CN" altLang="en-US" sz="2000" kern="0" dirty="0"/>
              <a:t>、</a:t>
            </a:r>
            <a:r>
              <a:rPr lang="en-US" altLang="zh-CN" sz="2000" kern="0" dirty="0" err="1"/>
              <a:t>Statsmodels</a:t>
            </a:r>
            <a:endParaRPr lang="en-US" altLang="zh-CN" sz="2000" kern="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466" y="794374"/>
            <a:ext cx="4080607" cy="2863226"/>
          </a:xfrm>
          <a:prstGeom prst="rect">
            <a:avLst/>
          </a:prstGeom>
        </p:spPr>
      </p:pic>
      <p:pic>
        <p:nvPicPr>
          <p:cNvPr id="1026" name="Picture 2" descr="Image result for python package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707" y="706683"/>
            <a:ext cx="10116494" cy="619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简介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83953" y="1928936"/>
            <a:ext cx="3279168" cy="4114800"/>
          </a:xfrm>
        </p:spPr>
        <p:txBody>
          <a:bodyPr/>
          <a:lstStyle/>
          <a:p>
            <a:r>
              <a:rPr lang="en-US" altLang="zh-CN" sz="2800" dirty="0"/>
              <a:t>Python</a:t>
            </a:r>
            <a:r>
              <a:rPr lang="zh-CN" altLang="en-US" sz="2800" dirty="0"/>
              <a:t>第三方库</a:t>
            </a:r>
            <a:endParaRPr lang="en-US" altLang="zh-CN" sz="2800" dirty="0"/>
          </a:p>
          <a:p>
            <a:pPr lvl="1"/>
            <a:r>
              <a:rPr lang="zh-CN" altLang="en-US" sz="2400" dirty="0"/>
              <a:t>核心库</a:t>
            </a:r>
            <a:endParaRPr lang="zh-CN" altLang="en-US" sz="2400" dirty="0"/>
          </a:p>
          <a:p>
            <a:pPr lvl="2"/>
            <a:r>
              <a:rPr lang="en-US" altLang="zh-CN" sz="2000" dirty="0"/>
              <a:t>1</a:t>
            </a:r>
            <a:r>
              <a:rPr lang="zh-CN" altLang="en-US" sz="2000" dirty="0"/>
              <a:t>、</a:t>
            </a:r>
            <a:r>
              <a:rPr lang="en-US" altLang="zh-CN" sz="2000" dirty="0"/>
              <a:t>NumPy</a:t>
            </a:r>
            <a:endParaRPr lang="zh-CN" altLang="en-US" sz="2000" dirty="0"/>
          </a:p>
          <a:p>
            <a:pPr lvl="2"/>
            <a:r>
              <a:rPr lang="en-US" altLang="zh-CN" sz="2000" dirty="0"/>
              <a:t>2</a:t>
            </a:r>
            <a:r>
              <a:rPr lang="zh-CN" altLang="en-US" sz="2000" dirty="0"/>
              <a:t>、</a:t>
            </a:r>
            <a:r>
              <a:rPr lang="en-US" altLang="zh-CN" sz="2000" dirty="0"/>
              <a:t>SciPy</a:t>
            </a:r>
            <a:endParaRPr lang="zh-CN" altLang="en-US" sz="2000" dirty="0"/>
          </a:p>
          <a:p>
            <a:pPr lvl="2"/>
            <a:r>
              <a:rPr lang="en-US" altLang="zh-CN" sz="2000" dirty="0"/>
              <a:t>3</a:t>
            </a:r>
            <a:r>
              <a:rPr lang="zh-CN" altLang="en-US" sz="2000" dirty="0"/>
              <a:t>、</a:t>
            </a:r>
            <a:r>
              <a:rPr lang="en-US" altLang="zh-CN" sz="2000" dirty="0"/>
              <a:t>Pandas</a:t>
            </a:r>
            <a:endParaRPr lang="zh-CN" altLang="en-US" sz="2000" dirty="0"/>
          </a:p>
          <a:p>
            <a:pPr lvl="1"/>
            <a:r>
              <a:rPr lang="zh-CN" altLang="en-US" sz="2400" dirty="0"/>
              <a:t>可视化</a:t>
            </a:r>
            <a:endParaRPr lang="zh-CN" altLang="en-US" sz="2400" dirty="0"/>
          </a:p>
          <a:p>
            <a:pPr lvl="2"/>
            <a:r>
              <a:rPr lang="en-US" altLang="zh-CN" sz="2000" dirty="0"/>
              <a:t>4</a:t>
            </a:r>
            <a:r>
              <a:rPr lang="zh-CN" altLang="en-US" sz="2000" dirty="0"/>
              <a:t>、</a:t>
            </a:r>
            <a:r>
              <a:rPr lang="en-US" altLang="zh-CN" sz="2000" dirty="0"/>
              <a:t>Matplotlib</a:t>
            </a:r>
            <a:endParaRPr lang="zh-CN" altLang="en-US" sz="2000" dirty="0"/>
          </a:p>
          <a:p>
            <a:pPr lvl="2"/>
            <a:r>
              <a:rPr lang="en-US" altLang="zh-CN" sz="2000" dirty="0"/>
              <a:t>5</a:t>
            </a:r>
            <a:r>
              <a:rPr lang="zh-CN" altLang="en-US" sz="2000" dirty="0"/>
              <a:t>、</a:t>
            </a:r>
            <a:r>
              <a:rPr lang="en-US" altLang="zh-CN" sz="2000" dirty="0"/>
              <a:t>Seaborn</a:t>
            </a:r>
            <a:endParaRPr lang="zh-CN" altLang="en-US" sz="2800" dirty="0"/>
          </a:p>
          <a:p>
            <a:pPr lvl="2"/>
            <a:r>
              <a:rPr lang="en-US" altLang="zh-CN" sz="2000" dirty="0"/>
              <a:t>6</a:t>
            </a:r>
            <a:r>
              <a:rPr lang="zh-CN" altLang="en-US" sz="2000" dirty="0"/>
              <a:t>、</a:t>
            </a:r>
            <a:r>
              <a:rPr lang="en-US" altLang="zh-CN" sz="2000" dirty="0"/>
              <a:t>Bokeh</a:t>
            </a:r>
            <a:endParaRPr lang="zh-CN" altLang="en-US" sz="2800" dirty="0"/>
          </a:p>
          <a:p>
            <a:pPr lvl="2"/>
            <a:r>
              <a:rPr lang="en-US" altLang="zh-CN" sz="2000" dirty="0"/>
              <a:t>7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Plotiy</a:t>
            </a:r>
            <a:endParaRPr lang="en-US" altLang="zh-CN" sz="2000" dirty="0"/>
          </a:p>
          <a:p>
            <a:pPr lvl="1"/>
            <a:r>
              <a:rPr lang="zh-CN" altLang="en-US" sz="2400" dirty="0"/>
              <a:t>机器学习</a:t>
            </a:r>
            <a:endParaRPr lang="zh-CN" altLang="en-US" sz="2400" dirty="0"/>
          </a:p>
          <a:p>
            <a:pPr lvl="2"/>
            <a:r>
              <a:rPr lang="en-US" altLang="zh-CN" sz="2000" dirty="0"/>
              <a:t>8</a:t>
            </a:r>
            <a:r>
              <a:rPr lang="zh-CN" altLang="en-US" sz="2000" dirty="0"/>
              <a:t>、</a:t>
            </a:r>
            <a:r>
              <a:rPr lang="en-US" altLang="zh-CN" sz="2000" dirty="0" err="1"/>
              <a:t>SciKit</a:t>
            </a:r>
            <a:r>
              <a:rPr lang="en-US" altLang="zh-CN" sz="2000" dirty="0"/>
              <a:t>-Learn</a:t>
            </a:r>
            <a:endParaRPr lang="en-US" altLang="zh-CN" sz="2000" dirty="0"/>
          </a:p>
          <a:p>
            <a:pPr marL="914400" lvl="2" indent="0">
              <a:buNone/>
            </a:pPr>
            <a:endParaRPr lang="en-US" altLang="zh-CN" sz="2000" dirty="0"/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4274969" y="2341531"/>
            <a:ext cx="3279168" cy="3954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sz="2400" kern="0" dirty="0"/>
              <a:t>深度学习</a:t>
            </a:r>
            <a:endParaRPr lang="zh-CN" altLang="en-US" sz="2400" kern="0" dirty="0"/>
          </a:p>
          <a:p>
            <a:pPr lvl="2"/>
            <a:r>
              <a:rPr lang="en-US" altLang="zh-CN" sz="2000" kern="0" dirty="0"/>
              <a:t>10</a:t>
            </a:r>
            <a:r>
              <a:rPr lang="zh-CN" altLang="en-US" sz="2000" kern="0" dirty="0"/>
              <a:t>、</a:t>
            </a:r>
            <a:r>
              <a:rPr lang="en-US" altLang="zh-CN" sz="2000" kern="0" dirty="0"/>
              <a:t>TensorFlow</a:t>
            </a:r>
            <a:endParaRPr lang="en-US" altLang="zh-CN" sz="2000" kern="0" dirty="0"/>
          </a:p>
          <a:p>
            <a:pPr lvl="2"/>
            <a:r>
              <a:rPr lang="en-US" altLang="zh-CN" sz="2000" kern="0" dirty="0"/>
              <a:t>11</a:t>
            </a:r>
            <a:r>
              <a:rPr lang="zh-CN" altLang="en-US" sz="2000" kern="0" dirty="0"/>
              <a:t>、</a:t>
            </a:r>
            <a:r>
              <a:rPr lang="en-US" altLang="zh-CN" sz="2000" kern="0" dirty="0" err="1"/>
              <a:t>Keras</a:t>
            </a:r>
            <a:endParaRPr lang="zh-CN" altLang="en-US" sz="2800" kern="0" dirty="0"/>
          </a:p>
          <a:p>
            <a:pPr lvl="1"/>
            <a:r>
              <a:rPr lang="zh-CN" altLang="en-US" sz="2400" kern="0" dirty="0"/>
              <a:t>自然语言处理</a:t>
            </a:r>
            <a:endParaRPr lang="zh-CN" altLang="en-US" sz="2400" kern="0" dirty="0"/>
          </a:p>
          <a:p>
            <a:pPr lvl="2"/>
            <a:r>
              <a:rPr lang="en-US" altLang="zh-CN" sz="2000" kern="0" dirty="0"/>
              <a:t>12</a:t>
            </a:r>
            <a:r>
              <a:rPr lang="zh-CN" altLang="en-US" sz="2000" kern="0" dirty="0"/>
              <a:t>、</a:t>
            </a:r>
            <a:r>
              <a:rPr lang="en-US" altLang="zh-CN" sz="2000" kern="0" dirty="0"/>
              <a:t>NLTK</a:t>
            </a:r>
            <a:endParaRPr lang="zh-CN" altLang="en-US" sz="2000" kern="0" dirty="0"/>
          </a:p>
          <a:p>
            <a:pPr lvl="2"/>
            <a:r>
              <a:rPr lang="en-US" altLang="zh-CN" sz="2000" kern="0" dirty="0"/>
              <a:t>13</a:t>
            </a:r>
            <a:r>
              <a:rPr lang="zh-CN" altLang="en-US" sz="2000" kern="0" dirty="0"/>
              <a:t>、</a:t>
            </a:r>
            <a:r>
              <a:rPr lang="en-US" altLang="zh-CN" sz="2000" kern="0" dirty="0" err="1"/>
              <a:t>Gensim</a:t>
            </a:r>
            <a:endParaRPr lang="en-US" altLang="zh-CN" sz="2000" kern="0" dirty="0"/>
          </a:p>
          <a:p>
            <a:pPr lvl="1"/>
            <a:r>
              <a:rPr lang="zh-CN" altLang="en-US" sz="2400" kern="0" dirty="0"/>
              <a:t>数据挖掘与统计</a:t>
            </a:r>
            <a:endParaRPr lang="zh-CN" altLang="en-US" sz="2400" kern="0" dirty="0"/>
          </a:p>
          <a:p>
            <a:pPr lvl="2"/>
            <a:r>
              <a:rPr lang="en-US" altLang="zh-CN" sz="2000" kern="0" dirty="0"/>
              <a:t>14</a:t>
            </a:r>
            <a:r>
              <a:rPr lang="zh-CN" altLang="en-US" sz="2000" kern="0" dirty="0"/>
              <a:t>、</a:t>
            </a:r>
            <a:r>
              <a:rPr lang="en-US" altLang="zh-CN" sz="2000" kern="0" dirty="0" err="1"/>
              <a:t>Scrapy</a:t>
            </a:r>
            <a:endParaRPr lang="zh-CN" altLang="en-US" sz="2000" kern="0" dirty="0"/>
          </a:p>
          <a:p>
            <a:pPr lvl="2"/>
            <a:r>
              <a:rPr lang="en-US" altLang="zh-CN" sz="2000" kern="0" dirty="0"/>
              <a:t>15</a:t>
            </a:r>
            <a:r>
              <a:rPr lang="zh-CN" altLang="en-US" sz="2000" kern="0" dirty="0"/>
              <a:t>、</a:t>
            </a:r>
            <a:r>
              <a:rPr lang="en-US" altLang="zh-CN" sz="2000" kern="0" dirty="0" err="1"/>
              <a:t>Statsmodels</a:t>
            </a:r>
            <a:endParaRPr lang="en-US" altLang="zh-CN" sz="2000" kern="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4694" y="1928936"/>
            <a:ext cx="4080607" cy="28632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u="sng" dirty="0">
                <a:hlinkClick r:id="rId1" tooltip="pycharm"/>
              </a:rPr>
              <a:t>PyCharm</a:t>
            </a:r>
            <a:endParaRPr lang="en-US" altLang="zh-CN" dirty="0"/>
          </a:p>
          <a:p>
            <a:r>
              <a:rPr lang="en-US" altLang="zh-CN" u="sng" dirty="0" err="1">
                <a:hlinkClick r:id="rId2" tooltip="pydev ide"/>
              </a:rPr>
              <a:t>PyDev</a:t>
            </a:r>
            <a:endParaRPr lang="en-US" altLang="zh-CN" dirty="0"/>
          </a:p>
          <a:p>
            <a:r>
              <a:rPr lang="en-US" altLang="zh-CN" dirty="0" err="1" smtClean="0"/>
              <a:t>Jupyter</a:t>
            </a:r>
            <a:endParaRPr lang="en-US" altLang="zh-CN" dirty="0" smtClean="0"/>
          </a:p>
          <a:p>
            <a:r>
              <a:rPr lang="en-US" altLang="zh-CN" u="sng" dirty="0" smtClean="0">
                <a:hlinkClick r:id="rId3" tooltip="wing ide"/>
              </a:rPr>
              <a:t>Wing </a:t>
            </a:r>
            <a:r>
              <a:rPr lang="en-US" altLang="zh-CN" u="sng" dirty="0">
                <a:hlinkClick r:id="rId3" tooltip="wing ide"/>
              </a:rPr>
              <a:t>IDE</a:t>
            </a:r>
            <a:endParaRPr lang="en-US" altLang="zh-CN" u="sng" dirty="0"/>
          </a:p>
          <a:p>
            <a:r>
              <a:rPr lang="en-US" altLang="zh-CN" u="sng" dirty="0">
                <a:hlinkClick r:id="rId4" tooltip="komodo ide"/>
              </a:rPr>
              <a:t>Komodo IDE</a:t>
            </a:r>
            <a:endParaRPr lang="en-US" altLang="zh-CN" u="sng" dirty="0"/>
          </a:p>
          <a:p>
            <a:r>
              <a:rPr lang="en-US" altLang="zh-CN" dirty="0">
                <a:hlinkClick r:id="rId5" tooltip="eric product page"/>
              </a:rPr>
              <a:t>Eric</a:t>
            </a:r>
            <a:r>
              <a:rPr lang="zh-CN" altLang="en-US" dirty="0"/>
              <a:t>、</a:t>
            </a:r>
            <a:r>
              <a:rPr lang="en-US" altLang="zh-CN" u="sng" dirty="0">
                <a:hlinkClick r:id="rId6" tooltip="eclipse"/>
              </a:rPr>
              <a:t>Eclipse</a:t>
            </a:r>
            <a:r>
              <a:rPr lang="zh-CN" altLang="en-US" u="sng" dirty="0"/>
              <a:t>、</a:t>
            </a:r>
            <a:r>
              <a:rPr lang="en-US" altLang="zh-CN" dirty="0">
                <a:hlinkClick r:id="rId7" tooltip="spyder IDE"/>
              </a:rPr>
              <a:t>Spyder</a:t>
            </a:r>
            <a:r>
              <a:rPr lang="zh-CN" altLang="en-US" dirty="0"/>
              <a:t>、</a:t>
            </a:r>
            <a:r>
              <a:rPr lang="en-US" altLang="zh-CN" dirty="0" err="1">
                <a:hlinkClick r:id="rId8" tooltip="pyscripter product"/>
              </a:rPr>
              <a:t>PyScripter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开发（部分）</a:t>
            </a:r>
            <a:r>
              <a:rPr lang="en-US" altLang="zh-CN" dirty="0"/>
              <a:t>IDE</a:t>
            </a:r>
            <a:r>
              <a:rPr lang="zh-CN" altLang="en-US" dirty="0"/>
              <a:t>对比</a:t>
            </a:r>
            <a:endParaRPr lang="zh-CN" altLang="en-US" dirty="0"/>
          </a:p>
        </p:txBody>
      </p:sp>
      <p:pic>
        <p:nvPicPr>
          <p:cNvPr id="2054" name="Picture 6" descr="10 Best Python IDEs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162" y="1867512"/>
            <a:ext cx="61722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ythonprogramminglanguage.com/wp-content/uploads/2017/07/python-ide-1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32513"/>
            <a:ext cx="11972925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kern="1200" dirty="0">
                <a:solidFill>
                  <a:srgbClr val="333399"/>
                </a:solidFill>
                <a:latin typeface="黑体" panose="02010609060101010101" charset="-122"/>
              </a:rPr>
              <a:t>最简爬虫</a:t>
            </a:r>
            <a:r>
              <a:rPr lang="en-US" altLang="zh-CN" kern="1200" dirty="0">
                <a:solidFill>
                  <a:srgbClr val="333399"/>
                </a:solidFill>
                <a:latin typeface="黑体" panose="02010609060101010101" charset="-122"/>
              </a:rPr>
              <a:t>Python</a:t>
            </a:r>
            <a:r>
              <a:rPr lang="zh-CN" altLang="en-US" kern="1200" dirty="0">
                <a:solidFill>
                  <a:srgbClr val="333399"/>
                </a:solidFill>
                <a:latin typeface="黑体" panose="02010609060101010101" charset="-122"/>
              </a:rPr>
              <a:t>代码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学信网新闻内容爬取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/>
        </p:nvSpPr>
        <p:spPr bwMode="auto">
          <a:xfrm>
            <a:off x="880231" y="2863285"/>
            <a:ext cx="11059886" cy="2423656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33308" rIns="0" bIns="133308" numCol="1" rtlCol="0" anchor="ctr" anchorCtr="0" compatLnSpc="1">
            <a:spAutoFit/>
          </a:bodyPr>
          <a:lstStyle>
            <a:lvl1pPr marL="384175" indent="-384175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urllib2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lxml.html import 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document_fromstring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r"https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://www.chsi.com.cn/jyzx/201808/20180827/1716444534.html"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 = urllib2.urlopen(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).read()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doc=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document_fromstring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(html)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doc.xpath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('/html/body/div[2]/div[1]/div[2]')[0].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text_content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kumimoji="0" lang="zh-CN" altLang="zh-CN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530" y="3970"/>
            <a:ext cx="5140522" cy="68540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endParaRPr lang="en-US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的内建型态有三种，分别是：</a:t>
            </a:r>
            <a:endParaRPr lang="zh-CN" altLang="en-US" dirty="0"/>
          </a:p>
          <a:p>
            <a:pPr lvl="2"/>
            <a:r>
              <a:rPr lang="zh-CN" altLang="en-US" dirty="0"/>
              <a:t>数值型态</a:t>
            </a:r>
            <a:r>
              <a:rPr lang="en-US" altLang="zh-CN" dirty="0"/>
              <a:t>(Numeric type)</a:t>
            </a:r>
            <a:endParaRPr lang="en-US" altLang="zh-CN" dirty="0"/>
          </a:p>
          <a:p>
            <a:pPr lvl="2"/>
            <a:r>
              <a:rPr lang="zh-CN" altLang="en-US" dirty="0"/>
              <a:t>字串型态 </a:t>
            </a:r>
            <a:r>
              <a:rPr lang="en-US" altLang="zh-CN" dirty="0"/>
              <a:t>(String type)</a:t>
            </a:r>
            <a:endParaRPr lang="en-US" altLang="zh-CN" dirty="0"/>
          </a:p>
          <a:p>
            <a:pPr lvl="2"/>
            <a:r>
              <a:rPr lang="zh-CN" altLang="en-US" dirty="0"/>
              <a:t>容器型态 </a:t>
            </a:r>
            <a:r>
              <a:rPr lang="en-US" altLang="zh-CN" dirty="0"/>
              <a:t>(Container type)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爬虫基本概念</a:t>
            </a:r>
            <a:endParaRPr lang="en-US" altLang="zh-CN" sz="2800" dirty="0"/>
          </a:p>
          <a:p>
            <a:r>
              <a:rPr lang="zh-CN" altLang="en-US" sz="2800" b="1" dirty="0" smtClean="0"/>
              <a:t>爬虫基本原理</a:t>
            </a:r>
            <a:endParaRPr lang="en-US" altLang="zh-CN" sz="2800" b="1" dirty="0"/>
          </a:p>
          <a:p>
            <a:r>
              <a:rPr lang="zh-CN" altLang="en-US" sz="2800" dirty="0" smtClean="0"/>
              <a:t>爬虫</a:t>
            </a:r>
            <a:r>
              <a:rPr lang="en-US" altLang="zh-CN" sz="2800" dirty="0" smtClean="0"/>
              <a:t>Python</a:t>
            </a:r>
            <a:r>
              <a:rPr lang="zh-CN" altLang="en-US" sz="2800" dirty="0" smtClean="0"/>
              <a:t>基础</a:t>
            </a:r>
            <a:endParaRPr lang="en-US" altLang="zh-CN" sz="2800" dirty="0"/>
          </a:p>
          <a:p>
            <a:r>
              <a:rPr lang="zh-CN" altLang="en-US" sz="2800" b="1" dirty="0"/>
              <a:t>爬虫实现</a:t>
            </a:r>
            <a:endParaRPr lang="en-US" altLang="zh-CN" sz="2800" b="1" dirty="0"/>
          </a:p>
          <a:p>
            <a:r>
              <a:rPr lang="zh-CN" altLang="en-US" sz="2800" dirty="0"/>
              <a:t>高阶爬虫简介</a:t>
            </a:r>
            <a:endParaRPr lang="en-US" altLang="zh-CN" sz="2800" dirty="0"/>
          </a:p>
          <a:p>
            <a:r>
              <a:rPr lang="zh-CN" altLang="en-US" sz="2800" dirty="0"/>
              <a:t>爬虫伦理</a:t>
            </a:r>
            <a:endParaRPr lang="en-US" altLang="zh-CN" sz="2800" dirty="0"/>
          </a:p>
          <a:p>
            <a:r>
              <a:rPr lang="zh-CN" altLang="en-US" sz="2800" dirty="0"/>
              <a:t>其他获取工具</a:t>
            </a:r>
            <a:endParaRPr lang="en-US" altLang="zh-CN" sz="2800" dirty="0"/>
          </a:p>
          <a:p>
            <a:r>
              <a:rPr lang="zh-CN" altLang="en-US" sz="2800" dirty="0"/>
              <a:t>操作</a:t>
            </a:r>
            <a:r>
              <a:rPr lang="zh-CN" altLang="en-US" sz="2800" dirty="0" smtClean="0"/>
              <a:t>实践</a:t>
            </a:r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76917" y="2017712"/>
            <a:ext cx="10363200" cy="4435639"/>
          </a:xfrm>
        </p:spPr>
        <p:txBody>
          <a:bodyPr/>
          <a:lstStyle/>
          <a:p>
            <a:r>
              <a:rPr lang="zh-CN" altLang="en-US" sz="2800" dirty="0"/>
              <a:t>基本数据类型</a:t>
            </a:r>
            <a:r>
              <a:rPr lang="en-US" altLang="zh-CN" sz="2800" dirty="0"/>
              <a:t>-</a:t>
            </a:r>
            <a:r>
              <a:rPr lang="zh-CN" altLang="en-US" sz="2800" dirty="0"/>
              <a:t>数值形态</a:t>
            </a:r>
            <a:endParaRPr lang="en-US" altLang="zh-CN" sz="2800" dirty="0"/>
          </a:p>
          <a:p>
            <a:pPr lvl="1"/>
            <a:r>
              <a:rPr lang="zh-CN" altLang="en-US" sz="2400" dirty="0"/>
              <a:t>整数（</a:t>
            </a:r>
            <a:r>
              <a:rPr lang="en-US" altLang="zh-CN" sz="2400" dirty="0"/>
              <a:t>integer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en-US" altLang="zh-CN" dirty="0"/>
              <a:t>Example: 10</a:t>
            </a:r>
            <a:r>
              <a:rPr lang="zh-CN" altLang="en-US" dirty="0"/>
              <a:t>，</a:t>
            </a:r>
            <a:r>
              <a:rPr lang="en-US" altLang="zh-CN" dirty="0"/>
              <a:t>12345</a:t>
            </a:r>
            <a:endParaRPr lang="en-US" altLang="zh-CN" dirty="0"/>
          </a:p>
          <a:p>
            <a:pPr lvl="1"/>
            <a:r>
              <a:rPr lang="zh-CN" altLang="en-US" sz="2400" dirty="0"/>
              <a:t>浮点型（</a:t>
            </a:r>
            <a:r>
              <a:rPr lang="en-US" altLang="zh-CN" sz="2400" dirty="0"/>
              <a:t>float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en-US" altLang="zh-CN" dirty="0"/>
              <a:t>Example: 3.1415926</a:t>
            </a:r>
            <a:endParaRPr lang="en-US" altLang="zh-CN" dirty="0"/>
          </a:p>
          <a:p>
            <a:pPr lvl="1"/>
            <a:r>
              <a:rPr lang="zh-CN" altLang="en-US" sz="2400" dirty="0"/>
              <a:t>布尔型（</a:t>
            </a:r>
            <a:r>
              <a:rPr lang="en-US" altLang="zh-CN" sz="2400" dirty="0"/>
              <a:t>bool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en-US" altLang="zh-CN" dirty="0"/>
              <a:t>Example: True</a:t>
            </a:r>
            <a:r>
              <a:rPr lang="zh-CN" altLang="en-US" dirty="0"/>
              <a:t>，</a:t>
            </a:r>
            <a:r>
              <a:rPr lang="en-US" altLang="zh-CN" dirty="0"/>
              <a:t>False</a:t>
            </a:r>
            <a:endParaRPr lang="en-US" altLang="zh-CN" dirty="0"/>
          </a:p>
          <a:p>
            <a:pPr lvl="1"/>
            <a:r>
              <a:rPr lang="zh-CN" altLang="en-US" sz="2400" dirty="0"/>
              <a:t>复数（</a:t>
            </a:r>
            <a:r>
              <a:rPr lang="en-US" altLang="zh-CN" sz="2400" dirty="0"/>
              <a:t>complex</a:t>
            </a:r>
            <a:r>
              <a:rPr lang="zh-CN" altLang="en-US" sz="2400" dirty="0"/>
              <a:t>）</a:t>
            </a:r>
            <a:endParaRPr lang="en-US" altLang="zh-CN" sz="2400" dirty="0"/>
          </a:p>
          <a:p>
            <a:pPr lvl="2"/>
            <a:r>
              <a:rPr lang="en-US" altLang="zh-CN" dirty="0"/>
              <a:t>Example: 8+10j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454997" y="2109153"/>
            <a:ext cx="10363200" cy="2005647"/>
          </a:xfrm>
        </p:spPr>
        <p:txBody>
          <a:bodyPr/>
          <a:lstStyle/>
          <a:p>
            <a:r>
              <a:rPr lang="zh-CN" altLang="en-US" sz="2800" dirty="0"/>
              <a:t>基本数据类型</a:t>
            </a:r>
            <a:r>
              <a:rPr lang="en-US" altLang="zh-CN" sz="2800" dirty="0"/>
              <a:t>-</a:t>
            </a:r>
            <a:r>
              <a:rPr lang="zh-CN" altLang="en-US" sz="2800" dirty="0"/>
              <a:t>字串形态</a:t>
            </a:r>
            <a:endParaRPr lang="en-US" altLang="zh-CN" dirty="0"/>
          </a:p>
          <a:p>
            <a:pPr lvl="1"/>
            <a:r>
              <a:rPr lang="zh-CN" altLang="en-US" sz="2400" dirty="0"/>
              <a:t>字符串</a:t>
            </a:r>
            <a:r>
              <a:rPr lang="en-US" altLang="zh-CN" sz="2400" dirty="0"/>
              <a:t>String</a:t>
            </a:r>
            <a:endParaRPr lang="en-US" altLang="zh-CN" sz="2400" dirty="0"/>
          </a:p>
          <a:p>
            <a:pPr lvl="2"/>
            <a:r>
              <a:rPr lang="zh-CN" altLang="en-US" dirty="0"/>
              <a:t>在</a:t>
            </a:r>
            <a:r>
              <a:rPr lang="en-US" altLang="zh-CN" dirty="0"/>
              <a:t>Python</a:t>
            </a:r>
            <a:r>
              <a:rPr lang="zh-CN" altLang="en-US" dirty="0"/>
              <a:t>里表示字符串，需要用 </a:t>
            </a:r>
            <a:r>
              <a:rPr lang="en-US" altLang="zh-CN" dirty="0"/>
              <a:t>’ ’ </a:t>
            </a:r>
            <a:r>
              <a:rPr lang="zh-CN" altLang="en-US" dirty="0"/>
              <a:t>或 </a:t>
            </a:r>
            <a:r>
              <a:rPr lang="en-US" altLang="zh-CN" dirty="0"/>
              <a:t>” ”</a:t>
            </a:r>
            <a:r>
              <a:rPr lang="zh-CN" altLang="en-US" dirty="0"/>
              <a:t>表示，两者作用相同</a:t>
            </a:r>
            <a:endParaRPr lang="en-US" altLang="zh-CN" dirty="0"/>
          </a:p>
          <a:p>
            <a:pPr lvl="2"/>
            <a:r>
              <a:rPr lang="zh-CN" altLang="en-US" dirty="0"/>
              <a:t>如：</a:t>
            </a:r>
            <a:r>
              <a:rPr lang="en-US" altLang="zh-CN" dirty="0"/>
              <a:t>’Hello World’</a:t>
            </a:r>
            <a:r>
              <a:rPr lang="zh-CN" altLang="en-US" dirty="0"/>
              <a:t>和</a:t>
            </a:r>
            <a:r>
              <a:rPr lang="en-US" altLang="zh-CN" dirty="0"/>
              <a:t>”Hello World”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13361" y="2088833"/>
            <a:ext cx="7942580" cy="3999070"/>
          </a:xfrm>
        </p:spPr>
        <p:txBody>
          <a:bodyPr/>
          <a:lstStyle/>
          <a:p>
            <a:r>
              <a:rPr lang="zh-CN" altLang="en-US" sz="2800" dirty="0"/>
              <a:t>基本数据类型</a:t>
            </a:r>
            <a:r>
              <a:rPr lang="en-US" altLang="zh-CN" sz="2800" dirty="0"/>
              <a:t>-</a:t>
            </a:r>
            <a:r>
              <a:rPr lang="zh-CN" altLang="en-US" sz="2800" dirty="0"/>
              <a:t>字串形态</a:t>
            </a:r>
            <a:endParaRPr lang="en-US" altLang="zh-CN" dirty="0"/>
          </a:p>
          <a:p>
            <a:pPr lvl="1"/>
            <a:r>
              <a:rPr lang="zh-CN" altLang="en-US" sz="2400" dirty="0"/>
              <a:t>转义字符</a:t>
            </a:r>
            <a:endParaRPr lang="en-US" altLang="zh-CN" sz="2400" dirty="0"/>
          </a:p>
          <a:p>
            <a:pPr lvl="1"/>
            <a:r>
              <a:rPr lang="zh-CN" altLang="en-US" sz="2400" dirty="0"/>
              <a:t>原始字符串操作</a:t>
            </a:r>
            <a:endParaRPr lang="en-US" altLang="zh-CN" sz="2400" dirty="0"/>
          </a:p>
          <a:p>
            <a:pPr lvl="2"/>
            <a:r>
              <a:rPr lang="zh-CN" altLang="en-US" sz="2000" dirty="0"/>
              <a:t>字符前加</a:t>
            </a:r>
            <a:r>
              <a:rPr lang="en-US" altLang="zh-CN" sz="2000" dirty="0"/>
              <a:t>r, </a:t>
            </a:r>
            <a:r>
              <a:rPr lang="en-US" altLang="zh-CN" sz="2000" b="1" dirty="0" err="1"/>
              <a:t>r’string</a:t>
            </a:r>
            <a:r>
              <a:rPr lang="en-US" altLang="zh-CN" sz="2000" b="1" dirty="0"/>
              <a:t>’</a:t>
            </a:r>
            <a:r>
              <a:rPr lang="en-US" altLang="zh-CN" sz="2000" dirty="0"/>
              <a:t> – </a:t>
            </a:r>
            <a:r>
              <a:rPr lang="zh-CN" altLang="en-US" sz="2000" dirty="0"/>
              <a:t>默认不转义</a:t>
            </a:r>
            <a:endParaRPr lang="en-US" altLang="zh-CN" sz="2000" dirty="0"/>
          </a:p>
          <a:p>
            <a:pPr lvl="1"/>
            <a:r>
              <a:rPr lang="zh-CN" altLang="en-US" sz="2400" dirty="0"/>
              <a:t>格式化字符串输出</a:t>
            </a:r>
            <a:endParaRPr lang="en-US" altLang="zh-CN" sz="2400" dirty="0"/>
          </a:p>
          <a:p>
            <a:pPr lvl="2"/>
            <a:r>
              <a:rPr lang="en-US" altLang="zh-CN" sz="2000" dirty="0"/>
              <a:t>&gt;&gt; print("My name is %s and weight is %d kg!" % ('Z', 21) )</a:t>
            </a:r>
            <a:endParaRPr lang="en-US" altLang="zh-CN" sz="2000" dirty="0"/>
          </a:p>
          <a:p>
            <a:pPr marL="914400" lvl="2" indent="0">
              <a:buNone/>
            </a:pPr>
            <a:r>
              <a:rPr lang="en-US" altLang="zh-CN" sz="2000" dirty="0"/>
              <a:t>    My name is Z and weight is 21 kg!</a:t>
            </a:r>
            <a:endParaRPr lang="en-US" altLang="zh-CN" sz="20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13361" y="2088833"/>
            <a:ext cx="7942580" cy="3999070"/>
          </a:xfrm>
        </p:spPr>
        <p:txBody>
          <a:bodyPr/>
          <a:lstStyle/>
          <a:p>
            <a:r>
              <a:rPr lang="zh-CN" altLang="en-US" sz="2800" dirty="0"/>
              <a:t>基本数据类型</a:t>
            </a:r>
            <a:r>
              <a:rPr lang="en-US" altLang="zh-CN" sz="2800" dirty="0"/>
              <a:t>-</a:t>
            </a:r>
            <a:r>
              <a:rPr lang="zh-CN" altLang="en-US" sz="2800" dirty="0"/>
              <a:t>字串形态</a:t>
            </a:r>
            <a:endParaRPr lang="en-US" altLang="zh-CN" dirty="0"/>
          </a:p>
          <a:p>
            <a:pPr lvl="1"/>
            <a:r>
              <a:rPr lang="zh-CN" altLang="en-US" sz="2400" dirty="0"/>
              <a:t>转义字符</a:t>
            </a:r>
            <a:endParaRPr lang="en-US" altLang="zh-CN" sz="2400" dirty="0"/>
          </a:p>
          <a:p>
            <a:pPr lvl="1"/>
            <a:r>
              <a:rPr lang="zh-CN" altLang="en-US" sz="2400" dirty="0"/>
              <a:t>原始字符串操作</a:t>
            </a:r>
            <a:endParaRPr lang="en-US" altLang="zh-CN" sz="2400" dirty="0"/>
          </a:p>
          <a:p>
            <a:pPr lvl="2"/>
            <a:r>
              <a:rPr lang="zh-CN" altLang="en-US" sz="2000" dirty="0"/>
              <a:t>字符前加</a:t>
            </a:r>
            <a:r>
              <a:rPr lang="en-US" altLang="zh-CN" sz="2000" dirty="0"/>
              <a:t>r, </a:t>
            </a:r>
            <a:r>
              <a:rPr lang="en-US" altLang="zh-CN" sz="2000" b="1" dirty="0" err="1"/>
              <a:t>r’string</a:t>
            </a:r>
            <a:r>
              <a:rPr lang="en-US" altLang="zh-CN" sz="2000" b="1" dirty="0"/>
              <a:t>’</a:t>
            </a:r>
            <a:r>
              <a:rPr lang="en-US" altLang="zh-CN" sz="2000" dirty="0"/>
              <a:t> – </a:t>
            </a:r>
            <a:r>
              <a:rPr lang="zh-CN" altLang="en-US" sz="2000" dirty="0"/>
              <a:t>默认不转义</a:t>
            </a:r>
            <a:endParaRPr lang="en-US" altLang="zh-CN" sz="2000" dirty="0"/>
          </a:p>
          <a:p>
            <a:pPr lvl="1"/>
            <a:r>
              <a:rPr lang="zh-CN" altLang="en-US" sz="2400" dirty="0"/>
              <a:t>格式化字符串输出</a:t>
            </a:r>
            <a:endParaRPr lang="en-US" altLang="zh-CN" sz="2400" dirty="0"/>
          </a:p>
          <a:p>
            <a:pPr lvl="2"/>
            <a:r>
              <a:rPr lang="en-US" altLang="zh-CN" sz="2000" dirty="0"/>
              <a:t>&gt;&gt; print("My name is %s and weight is %d kg!" % ('Z', 21) )</a:t>
            </a:r>
            <a:endParaRPr lang="en-US" altLang="zh-CN" sz="2000" dirty="0"/>
          </a:p>
          <a:p>
            <a:pPr marL="914400" lvl="2" indent="0">
              <a:buNone/>
            </a:pPr>
            <a:r>
              <a:rPr lang="en-US" altLang="zh-CN" sz="2000" dirty="0"/>
              <a:t>    My name is Z and weight is 21 kg!</a:t>
            </a:r>
            <a:endParaRPr lang="en-US" altLang="zh-CN" sz="20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5212080" y="1604978"/>
          <a:ext cx="5699336" cy="5150463"/>
        </p:xfrm>
        <a:graphic>
          <a:graphicData uri="http://schemas.openxmlformats.org/drawingml/2006/table">
            <a:tbl>
              <a:tblPr/>
              <a:tblGrid>
                <a:gridCol w="2849668"/>
                <a:gridCol w="2849668"/>
              </a:tblGrid>
              <a:tr h="317687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dirty="0">
                          <a:solidFill>
                            <a:srgbClr val="FFFFFF"/>
                          </a:solidFill>
                          <a:effectLst/>
                        </a:rPr>
                        <a:t>转义字符</a:t>
                      </a:r>
                      <a:endParaRPr lang="zh-CN" altLang="en-US" sz="18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7839" marR="17839" marT="17839" marB="17839">
                    <a:lnL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dirty="0">
                          <a:solidFill>
                            <a:srgbClr val="FFFFFF"/>
                          </a:solidFill>
                          <a:effectLst/>
                        </a:rPr>
                        <a:t>描述</a:t>
                      </a:r>
                      <a:endParaRPr lang="zh-CN" altLang="en-US" sz="1800" dirty="0">
                        <a:solidFill>
                          <a:srgbClr val="FFFFFF"/>
                        </a:solidFill>
                        <a:effectLst/>
                      </a:endParaRPr>
                    </a:p>
                  </a:txBody>
                  <a:tcPr marL="17839" marR="17839" marT="17839" marB="17839">
                    <a:lnL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55555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55555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 dirty="0">
                          <a:effectLst/>
                        </a:rPr>
                        <a:t>\(</a:t>
                      </a:r>
                      <a:r>
                        <a:rPr lang="zh-CN" altLang="en-US" sz="1800" dirty="0">
                          <a:effectLst/>
                        </a:rPr>
                        <a:t>在行尾时</a:t>
                      </a:r>
                      <a:r>
                        <a:rPr lang="en-US" altLang="zh-CN" sz="1800" dirty="0">
                          <a:effectLst/>
                        </a:rPr>
                        <a:t>)</a:t>
                      </a:r>
                      <a:endParaRPr lang="en-US" altLang="zh-CN" sz="1800" dirty="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>
                          <a:effectLst/>
                        </a:rPr>
                        <a:t>续行符</a:t>
                      </a:r>
                      <a:endParaRPr lang="zh-CN" alt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</a:rPr>
                        <a:t>\\</a:t>
                      </a:r>
                      <a:endParaRPr lang="en-US" altLang="zh-CN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>
                          <a:effectLst/>
                        </a:rPr>
                        <a:t>反斜杠符号</a:t>
                      </a:r>
                      <a:endParaRPr lang="zh-CN" alt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</a:rPr>
                        <a:t>\'</a:t>
                      </a:r>
                      <a:endParaRPr lang="en-US" altLang="zh-CN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dirty="0">
                          <a:effectLst/>
                        </a:rPr>
                        <a:t>单引号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</a:rPr>
                        <a:t>\"</a:t>
                      </a:r>
                      <a:endParaRPr lang="en-US" altLang="zh-CN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>
                          <a:effectLst/>
                        </a:rPr>
                        <a:t>双引号</a:t>
                      </a:r>
                      <a:endParaRPr lang="zh-CN" alt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</a:rPr>
                        <a:t>\a</a:t>
                      </a:r>
                      <a:endParaRPr 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>
                          <a:effectLst/>
                        </a:rPr>
                        <a:t>响铃</a:t>
                      </a:r>
                      <a:endParaRPr lang="zh-CN" alt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</a:rPr>
                        <a:t>\b</a:t>
                      </a:r>
                      <a:endParaRPr 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>
                          <a:effectLst/>
                        </a:rPr>
                        <a:t>退格</a:t>
                      </a:r>
                      <a:r>
                        <a:rPr lang="en-US" altLang="zh-CN" sz="1800">
                          <a:effectLst/>
                        </a:rPr>
                        <a:t>(</a:t>
                      </a:r>
                      <a:r>
                        <a:rPr lang="en-US" sz="1800">
                          <a:effectLst/>
                        </a:rPr>
                        <a:t>Backspace)</a:t>
                      </a:r>
                      <a:endParaRPr 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</a:rPr>
                        <a:t>\e</a:t>
                      </a:r>
                      <a:endParaRPr 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>
                          <a:effectLst/>
                        </a:rPr>
                        <a:t>转义</a:t>
                      </a:r>
                      <a:endParaRPr lang="zh-CN" alt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altLang="zh-CN" sz="1800">
                          <a:effectLst/>
                        </a:rPr>
                        <a:t>\000</a:t>
                      </a:r>
                      <a:endParaRPr lang="en-US" altLang="zh-CN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>
                          <a:effectLst/>
                        </a:rPr>
                        <a:t>空</a:t>
                      </a:r>
                      <a:endParaRPr lang="zh-CN" alt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</a:rPr>
                        <a:t>\n</a:t>
                      </a:r>
                      <a:endParaRPr 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>
                          <a:effectLst/>
                        </a:rPr>
                        <a:t>换行</a:t>
                      </a:r>
                      <a:endParaRPr lang="zh-CN" alt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</a:rPr>
                        <a:t>\v</a:t>
                      </a:r>
                      <a:endParaRPr 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>
                          <a:effectLst/>
                        </a:rPr>
                        <a:t>纵向制表符</a:t>
                      </a:r>
                      <a:endParaRPr lang="zh-CN" alt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</a:rPr>
                        <a:t>\t</a:t>
                      </a:r>
                      <a:endParaRPr 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>
                          <a:effectLst/>
                        </a:rPr>
                        <a:t>横向制表符</a:t>
                      </a:r>
                      <a:endParaRPr lang="zh-CN" alt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>
                          <a:effectLst/>
                        </a:rPr>
                        <a:t>\r</a:t>
                      </a:r>
                      <a:endParaRPr 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>
                          <a:effectLst/>
                        </a:rPr>
                        <a:t>回车</a:t>
                      </a:r>
                      <a:endParaRPr lang="zh-CN" altLang="en-US" sz="180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71752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dirty="0">
                          <a:effectLst/>
                        </a:rPr>
                        <a:t>\f</a:t>
                      </a:r>
                      <a:endParaRPr lang="en-US" sz="1800" dirty="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dirty="0">
                          <a:effectLst/>
                        </a:rPr>
                        <a:t>换页</a:t>
                      </a:r>
                      <a:endParaRPr lang="zh-CN" altLang="en-US" sz="1800" dirty="0">
                        <a:effectLst/>
                      </a:endParaRPr>
                    </a:p>
                  </a:txBody>
                  <a:tcPr marL="29731" marR="29731" marT="41624" marB="41624">
                    <a:lnL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4D4D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4F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13361" y="2088833"/>
            <a:ext cx="7942580" cy="3999070"/>
          </a:xfrm>
        </p:spPr>
        <p:txBody>
          <a:bodyPr/>
          <a:lstStyle/>
          <a:p>
            <a:r>
              <a:rPr lang="zh-CN" altLang="en-US" sz="2800" dirty="0"/>
              <a:t>基本数据类型</a:t>
            </a:r>
            <a:r>
              <a:rPr lang="en-US" altLang="zh-CN" sz="2800" dirty="0"/>
              <a:t>-</a:t>
            </a:r>
            <a:r>
              <a:rPr lang="zh-CN" altLang="en-US" sz="2800" dirty="0"/>
              <a:t>字串形态</a:t>
            </a:r>
            <a:endParaRPr lang="en-US" altLang="zh-CN" dirty="0"/>
          </a:p>
          <a:p>
            <a:pPr lvl="1"/>
            <a:r>
              <a:rPr lang="zh-CN" altLang="en-US" sz="2400" dirty="0"/>
              <a:t>转义字符</a:t>
            </a:r>
            <a:endParaRPr lang="en-US" altLang="zh-CN" sz="2400" dirty="0"/>
          </a:p>
          <a:p>
            <a:pPr lvl="1"/>
            <a:r>
              <a:rPr lang="zh-CN" altLang="en-US" sz="2400" dirty="0"/>
              <a:t>原始字符串操作</a:t>
            </a:r>
            <a:endParaRPr lang="en-US" altLang="zh-CN" sz="2400" dirty="0"/>
          </a:p>
          <a:p>
            <a:pPr lvl="2"/>
            <a:r>
              <a:rPr lang="zh-CN" altLang="en-US" sz="2000" dirty="0"/>
              <a:t>字符前加</a:t>
            </a:r>
            <a:r>
              <a:rPr lang="en-US" altLang="zh-CN" sz="2000" dirty="0"/>
              <a:t>r, </a:t>
            </a:r>
            <a:r>
              <a:rPr lang="en-US" altLang="zh-CN" sz="2000" b="1" dirty="0" err="1"/>
              <a:t>r’string</a:t>
            </a:r>
            <a:r>
              <a:rPr lang="en-US" altLang="zh-CN" sz="2000" b="1" dirty="0"/>
              <a:t>’</a:t>
            </a:r>
            <a:r>
              <a:rPr lang="en-US" altLang="zh-CN" sz="2000" dirty="0"/>
              <a:t> – </a:t>
            </a:r>
            <a:r>
              <a:rPr lang="zh-CN" altLang="en-US" sz="2000" dirty="0"/>
              <a:t>默认不转义</a:t>
            </a:r>
            <a:endParaRPr lang="en-US" altLang="zh-CN" sz="2000" dirty="0"/>
          </a:p>
          <a:p>
            <a:pPr lvl="1"/>
            <a:r>
              <a:rPr lang="zh-CN" altLang="en-US" sz="2400" dirty="0"/>
              <a:t>格式化字符串输出</a:t>
            </a:r>
            <a:endParaRPr lang="en-US" altLang="zh-CN" sz="2400" dirty="0"/>
          </a:p>
          <a:p>
            <a:pPr lvl="2"/>
            <a:r>
              <a:rPr lang="en-US" altLang="zh-CN" sz="2000" dirty="0"/>
              <a:t>&gt;&gt; print("My name is %s and weight is %d kg!" % ('Z', 21) )</a:t>
            </a:r>
            <a:endParaRPr lang="en-US" altLang="zh-CN" sz="2000" dirty="0"/>
          </a:p>
          <a:p>
            <a:pPr marL="914400" lvl="2" indent="0">
              <a:buNone/>
            </a:pPr>
            <a:r>
              <a:rPr lang="en-US" altLang="zh-CN" sz="2000" dirty="0"/>
              <a:t>    My name is Z and weight is 21 kg!</a:t>
            </a:r>
            <a:endParaRPr lang="en-US" altLang="zh-CN" sz="20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13361" y="2088833"/>
            <a:ext cx="7942580" cy="3999070"/>
          </a:xfrm>
        </p:spPr>
        <p:txBody>
          <a:bodyPr/>
          <a:lstStyle/>
          <a:p>
            <a:r>
              <a:rPr lang="zh-CN" altLang="en-US" sz="2800" dirty="0"/>
              <a:t>基本数据类型</a:t>
            </a:r>
            <a:r>
              <a:rPr lang="en-US" altLang="zh-CN" sz="2800" dirty="0"/>
              <a:t>-</a:t>
            </a:r>
            <a:r>
              <a:rPr lang="zh-CN" altLang="en-US" sz="2800" dirty="0"/>
              <a:t>字串形态</a:t>
            </a:r>
            <a:endParaRPr lang="en-US" altLang="zh-CN" dirty="0"/>
          </a:p>
          <a:p>
            <a:pPr lvl="1"/>
            <a:r>
              <a:rPr lang="zh-CN" altLang="en-US" sz="2400" dirty="0"/>
              <a:t>转义字符</a:t>
            </a:r>
            <a:endParaRPr lang="en-US" altLang="zh-CN" sz="2400" dirty="0"/>
          </a:p>
          <a:p>
            <a:pPr lvl="1"/>
            <a:r>
              <a:rPr lang="zh-CN" altLang="en-US" sz="2400" dirty="0"/>
              <a:t>原始字符串操作</a:t>
            </a:r>
            <a:endParaRPr lang="en-US" altLang="zh-CN" sz="2400" dirty="0"/>
          </a:p>
          <a:p>
            <a:pPr lvl="2"/>
            <a:r>
              <a:rPr lang="zh-CN" altLang="en-US" sz="2000" dirty="0"/>
              <a:t>字符前加</a:t>
            </a:r>
            <a:r>
              <a:rPr lang="en-US" altLang="zh-CN" sz="2000" dirty="0"/>
              <a:t>r, </a:t>
            </a:r>
            <a:r>
              <a:rPr lang="en-US" altLang="zh-CN" sz="2000" b="1" dirty="0" err="1"/>
              <a:t>r’string</a:t>
            </a:r>
            <a:r>
              <a:rPr lang="en-US" altLang="zh-CN" sz="2000" b="1" dirty="0"/>
              <a:t>’</a:t>
            </a:r>
            <a:r>
              <a:rPr lang="en-US" altLang="zh-CN" sz="2000" dirty="0"/>
              <a:t> – </a:t>
            </a:r>
            <a:r>
              <a:rPr lang="zh-CN" altLang="en-US" sz="2000" dirty="0"/>
              <a:t>默认不转义</a:t>
            </a:r>
            <a:endParaRPr lang="en-US" altLang="zh-CN" sz="2000" dirty="0"/>
          </a:p>
          <a:p>
            <a:pPr lvl="1"/>
            <a:r>
              <a:rPr lang="zh-CN" altLang="en-US" sz="2400" dirty="0"/>
              <a:t>格式化字符串输出</a:t>
            </a:r>
            <a:endParaRPr lang="en-US" altLang="zh-CN" sz="2400" dirty="0"/>
          </a:p>
          <a:p>
            <a:pPr lvl="2"/>
            <a:r>
              <a:rPr lang="en-US" altLang="zh-CN" sz="2000" dirty="0"/>
              <a:t>&gt;&gt; print("My name is %s and weight is %d kg!" % ('Z', 21) )</a:t>
            </a:r>
            <a:endParaRPr lang="en-US" altLang="zh-CN" sz="2000" dirty="0"/>
          </a:p>
          <a:p>
            <a:pPr marL="914400" lvl="2" indent="0">
              <a:buNone/>
            </a:pPr>
            <a:r>
              <a:rPr lang="en-US" altLang="zh-CN" sz="2000" dirty="0"/>
              <a:t>    My name is Z and weight is 21 kg!</a:t>
            </a:r>
            <a:endParaRPr lang="en-US" altLang="zh-CN" sz="20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marL="457200" lvl="1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310640" y="2017713"/>
          <a:ext cx="9438639" cy="4382886"/>
        </p:xfrm>
        <a:graphic>
          <a:graphicData uri="http://schemas.openxmlformats.org/drawingml/2006/table">
            <a:tbl>
              <a:tblPr/>
              <a:tblGrid>
                <a:gridCol w="2123440"/>
                <a:gridCol w="4168986"/>
                <a:gridCol w="3146213"/>
              </a:tblGrid>
              <a:tr h="202623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1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转换符</a:t>
                      </a:r>
                      <a:endParaRPr lang="zh-CN" altLang="en-US" sz="1800" b="1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1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说明</a:t>
                      </a:r>
                      <a:endParaRPr lang="zh-CN" altLang="en-US" sz="1800" b="1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1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示例</a:t>
                      </a:r>
                      <a:endParaRPr lang="zh-CN" altLang="en-US" sz="1800" b="1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%b、%B</a:t>
                      </a:r>
                      <a:endParaRPr 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格式化为布尔类型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true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%h、%H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格式化为散列码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A05A5198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%s、%S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格式化为字符串类型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“abcd”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%c、%C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格式化为字符类型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‘a’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%d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格式化为十进制整数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40</a:t>
                      </a:r>
                      <a:endParaRPr lang="zh-CN" alt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%o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格式化为八进制整数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11</a:t>
                      </a:r>
                      <a:endParaRPr lang="zh-CN" alt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%x、%X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格式化为十六进制整数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4b1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831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%e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格式化为十进制数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1.700000e+01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3177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%a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格式化为十六进制浮点值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0X1.C000000000001P4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%n</a:t>
                      </a:r>
                      <a:endParaRPr 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特定于平台的行分隔符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 </a:t>
                      </a:r>
                      <a:endParaRPr lang="zh-CN" alt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20262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800" b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%%</a:t>
                      </a:r>
                      <a:endParaRPr lang="zh-CN" altLang="en-US" sz="1800" b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结果为字面值‘</a:t>
                      </a:r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%’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1800" b="0" dirty="0">
                          <a:solidFill>
                            <a:srgbClr val="4F4F4F"/>
                          </a:solidFill>
                          <a:effectLst/>
                          <a:latin typeface="+mn-lt"/>
                          <a:ea typeface="宋体" panose="02010600030101010101" pitchFamily="2" charset="-122"/>
                        </a:rPr>
                        <a:t>%</a:t>
                      </a:r>
                      <a:endParaRPr lang="zh-CN" altLang="en-US" sz="1800" b="0" dirty="0">
                        <a:solidFill>
                          <a:srgbClr val="4F4F4F"/>
                        </a:solidFill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31173" marR="31173" marT="31173" marB="31173" anchor="ctr">
                    <a:lnL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-</a:t>
            </a:r>
            <a:r>
              <a:rPr lang="zh-CN" altLang="en-US" dirty="0"/>
              <a:t>容器形态</a:t>
            </a:r>
            <a:endParaRPr lang="en-US" altLang="zh-CN" dirty="0"/>
          </a:p>
          <a:p>
            <a:pPr lvl="1"/>
            <a:r>
              <a:rPr lang="zh-CN" altLang="en-US" dirty="0"/>
              <a:t>列表</a:t>
            </a:r>
            <a:r>
              <a:rPr lang="en-US" altLang="zh-CN" dirty="0"/>
              <a:t>List</a:t>
            </a:r>
            <a:endParaRPr lang="en-US" altLang="zh-CN" dirty="0"/>
          </a:p>
          <a:p>
            <a:pPr lvl="1"/>
            <a:r>
              <a:rPr lang="zh-CN" altLang="en-US" dirty="0"/>
              <a:t>有序、有索引、内容长度可变，使用</a:t>
            </a:r>
            <a:r>
              <a:rPr lang="en-US" altLang="zh-CN" dirty="0"/>
              <a:t>[ ]</a:t>
            </a:r>
            <a:r>
              <a:rPr lang="zh-CN" altLang="en-US" dirty="0"/>
              <a:t>建立，列表中的每个元素与以“</a:t>
            </a:r>
            <a:r>
              <a:rPr lang="en-US" altLang="zh-CN" dirty="0"/>
              <a:t>,</a:t>
            </a:r>
            <a:r>
              <a:rPr lang="zh-CN" altLang="en-US" dirty="0"/>
              <a:t>”区隔。</a:t>
            </a:r>
            <a:endParaRPr lang="en-US" altLang="zh-CN" dirty="0"/>
          </a:p>
          <a:p>
            <a:pPr lvl="1"/>
            <a:r>
              <a:rPr lang="zh-CN" altLang="en-US" dirty="0"/>
              <a:t>如：</a:t>
            </a:r>
            <a:r>
              <a:rPr lang="en-US" altLang="zh-CN" dirty="0"/>
              <a:t>[1,2,3] [‘a’, ‘b’, ‘c’]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/>
        </p:nvSpPr>
        <p:spPr bwMode="auto">
          <a:xfrm>
            <a:off x="9003266" y="3165543"/>
            <a:ext cx="2975374" cy="179794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222501" y="5329223"/>
            <a:ext cx="3926784" cy="8886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5" name="矩形 24"/>
          <p:cNvSpPr/>
          <p:nvPr/>
        </p:nvSpPr>
        <p:spPr bwMode="auto">
          <a:xfrm>
            <a:off x="5222501" y="3161962"/>
            <a:ext cx="3565899" cy="199996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213360" y="3165253"/>
            <a:ext cx="4766624" cy="32863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38997" y="2149793"/>
            <a:ext cx="4447963" cy="979586"/>
          </a:xfrm>
        </p:spPr>
        <p:txBody>
          <a:bodyPr/>
          <a:lstStyle/>
          <a:p>
            <a:r>
              <a:rPr lang="zh-CN" altLang="en-US" sz="2800" dirty="0"/>
              <a:t>基本数据类型</a:t>
            </a:r>
            <a:r>
              <a:rPr lang="en-US" altLang="zh-CN" sz="2800" dirty="0"/>
              <a:t>-</a:t>
            </a:r>
            <a:r>
              <a:rPr lang="zh-CN" altLang="en-US" sz="2800" dirty="0"/>
              <a:t>容器形态</a:t>
            </a:r>
            <a:endParaRPr lang="en-US" altLang="zh-CN" sz="2800" dirty="0"/>
          </a:p>
          <a:p>
            <a:pPr lvl="1"/>
            <a:r>
              <a:rPr lang="zh-CN" altLang="en-US" sz="2400" dirty="0"/>
              <a:t>列表</a:t>
            </a:r>
            <a:r>
              <a:rPr lang="en-US" altLang="zh-CN" sz="2400" dirty="0"/>
              <a:t>List-List</a:t>
            </a:r>
            <a:r>
              <a:rPr lang="zh-CN" altLang="en-US" sz="2400" dirty="0"/>
              <a:t>操作</a:t>
            </a:r>
            <a:endParaRPr lang="en-US" altLang="zh-CN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876" y="3749369"/>
            <a:ext cx="3705225" cy="1143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43" y="5587474"/>
            <a:ext cx="2861946" cy="538144"/>
          </a:xfrm>
          <a:prstGeom prst="rect">
            <a:avLst/>
          </a:prstGeom>
        </p:spPr>
      </p:pic>
      <p:sp>
        <p:nvSpPr>
          <p:cNvPr id="8" name="箭头: 下 7"/>
          <p:cNvSpPr/>
          <p:nvPr/>
        </p:nvSpPr>
        <p:spPr bwMode="auto">
          <a:xfrm>
            <a:off x="1734396" y="4975108"/>
            <a:ext cx="497840" cy="47339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17474" y="5010265"/>
            <a:ext cx="14828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2"/>
                </a:solidFill>
                <a:latin typeface="+mn-lt"/>
                <a:ea typeface="黑体" panose="02010609060101010101" charset="-122"/>
              </a:rPr>
              <a:t>List</a:t>
            </a:r>
            <a:r>
              <a:rPr lang="zh-CN" altLang="en-US" sz="2000" dirty="0">
                <a:solidFill>
                  <a:schemeClr val="tx2"/>
                </a:solidFill>
                <a:latin typeface="+mn-lt"/>
                <a:ea typeface="黑体" panose="02010609060101010101" charset="-122"/>
              </a:rPr>
              <a:t>中元素值可以是任意不相同的数据类型</a:t>
            </a:r>
            <a:endParaRPr lang="zh-CN" altLang="en-US" sz="2000" dirty="0">
              <a:solidFill>
                <a:schemeClr val="tx2"/>
              </a:solidFill>
              <a:latin typeface="+mn-lt"/>
              <a:ea typeface="黑体" panose="02010609060101010101" charset="-122"/>
            </a:endParaRPr>
          </a:p>
        </p:txBody>
      </p:sp>
      <p:sp>
        <p:nvSpPr>
          <p:cNvPr id="20" name="内容占位符 1"/>
          <p:cNvSpPr txBox="1"/>
          <p:nvPr/>
        </p:nvSpPr>
        <p:spPr bwMode="auto">
          <a:xfrm>
            <a:off x="5000304" y="3211842"/>
            <a:ext cx="4447963" cy="199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sz="2000" dirty="0">
                <a:latin typeface="黑体" panose="02010609060101010101" charset="-122"/>
              </a:rPr>
              <a:t>向列表添加元素</a:t>
            </a:r>
            <a:endParaRPr lang="en-US" altLang="zh-CN" sz="2000" dirty="0">
              <a:latin typeface="黑体" panose="02010609060101010101" charset="-122"/>
            </a:endParaRPr>
          </a:p>
          <a:p>
            <a:pPr lvl="2"/>
            <a:r>
              <a:rPr lang="en-US" altLang="zh-CN" sz="2000" i="1" dirty="0" err="1"/>
              <a:t>List.append</a:t>
            </a:r>
            <a:r>
              <a:rPr lang="en-US" altLang="zh-CN" sz="2000" i="1" dirty="0"/>
              <a:t>(item)</a:t>
            </a:r>
            <a:endParaRPr lang="en-US" altLang="zh-CN" sz="2000" i="1" dirty="0"/>
          </a:p>
          <a:p>
            <a:pPr lvl="2"/>
            <a:r>
              <a:rPr lang="en-US" altLang="zh-CN" sz="2000" i="1" dirty="0" err="1"/>
              <a:t>List.extend</a:t>
            </a:r>
            <a:r>
              <a:rPr lang="en-US" altLang="zh-CN" sz="2000" i="1" dirty="0"/>
              <a:t>(item)</a:t>
            </a:r>
            <a:endParaRPr lang="en-US" altLang="zh-CN" sz="2000" i="1" dirty="0"/>
          </a:p>
          <a:p>
            <a:pPr lvl="2"/>
            <a:r>
              <a:rPr lang="en-US" altLang="zh-CN" sz="2000" i="1" dirty="0" err="1"/>
              <a:t>List.insert</a:t>
            </a:r>
            <a:r>
              <a:rPr lang="en-US" altLang="zh-CN" sz="2000" i="1" dirty="0"/>
              <a:t>(</a:t>
            </a:r>
            <a:r>
              <a:rPr lang="en-US" altLang="zh-CN" sz="2000" i="1" dirty="0" err="1"/>
              <a:t>index,item</a:t>
            </a:r>
            <a:r>
              <a:rPr lang="en-US" altLang="zh-CN" sz="2000" i="1" dirty="0"/>
              <a:t>)</a:t>
            </a:r>
            <a:endParaRPr lang="en-US" altLang="zh-CN" sz="2000" i="1" dirty="0"/>
          </a:p>
          <a:p>
            <a:pPr lvl="2"/>
            <a:r>
              <a:rPr lang="en-US" altLang="zh-CN" sz="2000" i="1" dirty="0"/>
              <a:t>List= list1+list2 </a:t>
            </a:r>
            <a:endParaRPr lang="zh-CN" altLang="en-US" sz="2000" i="1" dirty="0"/>
          </a:p>
        </p:txBody>
      </p:sp>
      <p:sp>
        <p:nvSpPr>
          <p:cNvPr id="21" name="内容占位符 1"/>
          <p:cNvSpPr txBox="1"/>
          <p:nvPr/>
        </p:nvSpPr>
        <p:spPr bwMode="auto">
          <a:xfrm>
            <a:off x="438997" y="3196372"/>
            <a:ext cx="444796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sz="2000" dirty="0">
                <a:latin typeface="黑体" panose="02010609060101010101" charset="-122"/>
              </a:rPr>
              <a:t>访问列表中的元素</a:t>
            </a:r>
            <a:endParaRPr lang="zh-CN" altLang="en-US" sz="2000" dirty="0">
              <a:latin typeface="黑体" panose="02010609060101010101" charset="-122"/>
            </a:endParaRPr>
          </a:p>
          <a:p>
            <a:pPr lvl="2"/>
            <a:endParaRPr lang="zh-CN" altLang="en-US" sz="1200" dirty="0">
              <a:latin typeface="黑体" panose="02010609060101010101" charset="-122"/>
            </a:endParaRPr>
          </a:p>
        </p:txBody>
      </p:sp>
      <p:sp>
        <p:nvSpPr>
          <p:cNvPr id="22" name="内容占位符 1"/>
          <p:cNvSpPr txBox="1"/>
          <p:nvPr/>
        </p:nvSpPr>
        <p:spPr bwMode="auto">
          <a:xfrm>
            <a:off x="8696953" y="3206532"/>
            <a:ext cx="4447963" cy="1999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sz="2000" dirty="0"/>
              <a:t>从列表删除元素</a:t>
            </a:r>
            <a:endParaRPr lang="en-US" altLang="zh-CN" sz="2000" dirty="0"/>
          </a:p>
          <a:p>
            <a:pPr lvl="2"/>
            <a:r>
              <a:rPr lang="en-US" altLang="zh-CN" sz="2000" i="1" dirty="0" err="1"/>
              <a:t>List.remove</a:t>
            </a:r>
            <a:r>
              <a:rPr lang="en-US" altLang="zh-CN" sz="2000" i="1" dirty="0"/>
              <a:t>(item)</a:t>
            </a:r>
            <a:endParaRPr lang="en-US" altLang="zh-CN" sz="2000" i="1" dirty="0"/>
          </a:p>
          <a:p>
            <a:pPr lvl="2"/>
            <a:r>
              <a:rPr lang="en-US" altLang="zh-CN" sz="2000" i="1" dirty="0"/>
              <a:t>del(list[index])</a:t>
            </a:r>
            <a:endParaRPr lang="en-US" altLang="zh-CN" sz="2000" i="1" dirty="0"/>
          </a:p>
          <a:p>
            <a:pPr lvl="2"/>
            <a:r>
              <a:rPr lang="en-US" altLang="zh-CN" sz="2000" i="1" dirty="0"/>
              <a:t>Pop()</a:t>
            </a:r>
            <a:endParaRPr lang="zh-CN" altLang="en-US" sz="2000" i="1" dirty="0"/>
          </a:p>
        </p:txBody>
      </p:sp>
      <p:sp>
        <p:nvSpPr>
          <p:cNvPr id="23" name="内容占位符 1"/>
          <p:cNvSpPr txBox="1"/>
          <p:nvPr/>
        </p:nvSpPr>
        <p:spPr bwMode="auto">
          <a:xfrm>
            <a:off x="5062849" y="5379103"/>
            <a:ext cx="4003571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sz="2000" dirty="0"/>
              <a:t>更新列表元素</a:t>
            </a:r>
            <a:endParaRPr lang="en-US" altLang="zh-CN" sz="2000" dirty="0"/>
          </a:p>
          <a:p>
            <a:pPr lvl="2"/>
            <a:r>
              <a:rPr lang="en-US" altLang="zh-CN" sz="2000" i="1" dirty="0"/>
              <a:t>List[index]=</a:t>
            </a:r>
            <a:r>
              <a:rPr lang="en-US" altLang="zh-CN" sz="2000" i="1" dirty="0" err="1"/>
              <a:t>new_item</a:t>
            </a:r>
            <a:endParaRPr lang="zh-CN" altLang="en-US" sz="2000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-</a:t>
            </a:r>
            <a:r>
              <a:rPr lang="zh-CN" altLang="en-US" dirty="0"/>
              <a:t>容器形态</a:t>
            </a:r>
            <a:endParaRPr lang="en-US" altLang="zh-CN" dirty="0"/>
          </a:p>
          <a:p>
            <a:pPr lvl="1"/>
            <a:r>
              <a:rPr lang="zh-CN" altLang="en-US" dirty="0"/>
              <a:t>元组</a:t>
            </a:r>
            <a:r>
              <a:rPr lang="en-US" altLang="zh-CN" dirty="0"/>
              <a:t>Tuple</a:t>
            </a:r>
            <a:endParaRPr lang="en-US" altLang="zh-CN" dirty="0"/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List</a:t>
            </a:r>
            <a:r>
              <a:rPr lang="zh-CN" altLang="en-US" dirty="0"/>
              <a:t>相似：有序的结构，有索引</a:t>
            </a:r>
            <a:endParaRPr lang="en-US" altLang="zh-CN" dirty="0"/>
          </a:p>
          <a:p>
            <a:pPr lvl="1"/>
            <a:r>
              <a:rPr lang="zh-CN" altLang="en-US" dirty="0"/>
              <a:t>与</a:t>
            </a:r>
            <a:r>
              <a:rPr lang="en-US" altLang="zh-CN" dirty="0"/>
              <a:t>List</a:t>
            </a:r>
            <a:r>
              <a:rPr lang="zh-CN" altLang="en-US" dirty="0"/>
              <a:t>不同：一旦建立 </a:t>
            </a:r>
            <a:r>
              <a:rPr lang="en-US" altLang="zh-CN" dirty="0"/>
              <a:t>Tuple </a:t>
            </a:r>
            <a:r>
              <a:rPr lang="zh-CN" altLang="en-US" dirty="0"/>
              <a:t>就不能更改其内容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()</a:t>
            </a:r>
            <a:r>
              <a:rPr lang="zh-CN" altLang="en-US" dirty="0"/>
              <a:t>來建立</a:t>
            </a:r>
            <a:r>
              <a:rPr lang="en-US" altLang="zh-CN" dirty="0"/>
              <a:t>Tuple</a:t>
            </a:r>
            <a:r>
              <a:rPr lang="zh-CN" altLang="en-US" dirty="0"/>
              <a:t>，以“</a:t>
            </a:r>
            <a:r>
              <a:rPr lang="en-US" altLang="zh-CN" dirty="0"/>
              <a:t>,</a:t>
            </a:r>
            <a:r>
              <a:rPr lang="zh-CN" altLang="en-US" dirty="0"/>
              <a:t>”分隔</a:t>
            </a:r>
            <a:endParaRPr lang="en-US" altLang="zh-CN" dirty="0"/>
          </a:p>
          <a:p>
            <a:pPr lvl="1"/>
            <a:r>
              <a:rPr lang="zh-CN" altLang="en-US" dirty="0"/>
              <a:t>如</a:t>
            </a:r>
            <a:r>
              <a:rPr lang="zh-CN" altLang="en-US" dirty="0">
                <a:sym typeface="Wingdings" panose="05000000000000000000" pitchFamily="2" charset="2"/>
              </a:rPr>
              <a:t>：</a:t>
            </a:r>
            <a:r>
              <a:rPr lang="en-US" altLang="zh-CN" dirty="0">
                <a:sym typeface="Wingdings" panose="05000000000000000000" pitchFamily="2" charset="2"/>
              </a:rPr>
              <a:t>(1,2,3), (‘</a:t>
            </a:r>
            <a:r>
              <a:rPr lang="en-US" altLang="zh-CN" dirty="0" err="1">
                <a:sym typeface="Wingdings" panose="05000000000000000000" pitchFamily="2" charset="2"/>
              </a:rPr>
              <a:t>a’,’b’,’c</a:t>
            </a:r>
            <a:r>
              <a:rPr lang="en-US" altLang="zh-CN" dirty="0">
                <a:sym typeface="Wingdings" panose="05000000000000000000" pitchFamily="2" charset="2"/>
              </a:rPr>
              <a:t>’)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-</a:t>
            </a:r>
            <a:r>
              <a:rPr lang="zh-CN" altLang="en-US" dirty="0"/>
              <a:t>容器形态</a:t>
            </a:r>
            <a:endParaRPr lang="en-US" altLang="zh-CN" dirty="0"/>
          </a:p>
          <a:p>
            <a:pPr lvl="1"/>
            <a:r>
              <a:rPr lang="zh-CN" altLang="en-US" dirty="0"/>
              <a:t>集合</a:t>
            </a:r>
            <a:r>
              <a:rPr lang="en-US" altLang="zh-CN" dirty="0"/>
              <a:t>Set</a:t>
            </a:r>
            <a:endParaRPr lang="en-US" altLang="zh-CN" dirty="0"/>
          </a:p>
          <a:p>
            <a:pPr lvl="1"/>
            <a:r>
              <a:rPr lang="zh-CN" altLang="en-US" dirty="0"/>
              <a:t>无序，但元素不重复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{ }</a:t>
            </a:r>
            <a:r>
              <a:rPr lang="zh-CN" altLang="en-US" dirty="0"/>
              <a:t>建立集合</a:t>
            </a:r>
            <a:endParaRPr lang="en-US" altLang="zh-CN" dirty="0"/>
          </a:p>
          <a:p>
            <a:pPr lvl="1"/>
            <a:r>
              <a:rPr lang="zh-CN" altLang="en-US" dirty="0"/>
              <a:t>如： </a:t>
            </a:r>
            <a:r>
              <a:rPr lang="en-US" altLang="zh-CN" dirty="0"/>
              <a:t>{1, 2, 3} {‘a’ , ‘b’ , ‘c’}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 smtClean="0"/>
              <a:t>课程目标：最简爬虫</a:t>
            </a:r>
            <a:r>
              <a:rPr lang="en-US" altLang="zh-CN" sz="2800" dirty="0" smtClean="0"/>
              <a:t>---</a:t>
            </a:r>
            <a:r>
              <a:rPr lang="zh-CN" altLang="en-US" sz="2800" dirty="0" smtClean="0"/>
              <a:t>实用爬虫</a:t>
            </a:r>
            <a:endParaRPr lang="en-US" altLang="zh-CN" sz="2800" dirty="0" smtClean="0"/>
          </a:p>
          <a:p>
            <a:pPr lvl="1"/>
            <a:r>
              <a:rPr lang="en-US" altLang="zh-CN" sz="2400" dirty="0" smtClean="0"/>
              <a:t>XXW_V1.0</a:t>
            </a:r>
            <a:r>
              <a:rPr lang="zh-CN" altLang="en-US" sz="2400" dirty="0" smtClean="0"/>
              <a:t>：获取一条数据的爬虫</a:t>
            </a:r>
            <a:endParaRPr lang="en-US" altLang="zh-CN" sz="2400" dirty="0" smtClean="0"/>
          </a:p>
          <a:p>
            <a:pPr lvl="1"/>
            <a:r>
              <a:rPr lang="en-US" altLang="zh-CN" sz="2400" dirty="0" smtClean="0"/>
              <a:t>XXW_V2.0</a:t>
            </a:r>
            <a:r>
              <a:rPr lang="zh-CN" altLang="en-US" sz="2400" dirty="0" smtClean="0"/>
              <a:t>：</a:t>
            </a:r>
            <a:r>
              <a:rPr lang="zh-CN" altLang="en-US" sz="2400" dirty="0"/>
              <a:t>批量</a:t>
            </a:r>
            <a:r>
              <a:rPr lang="zh-CN" altLang="en-US" sz="2400" dirty="0" smtClean="0"/>
              <a:t>获取数据并存储为文件的爬虫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XXW_V3.0</a:t>
            </a:r>
            <a:r>
              <a:rPr lang="zh-CN" altLang="en-US" sz="2400" dirty="0" smtClean="0"/>
              <a:t>：可处理异常的批量</a:t>
            </a:r>
            <a:r>
              <a:rPr lang="zh-CN" altLang="en-US" sz="2400" dirty="0"/>
              <a:t>获取数据的</a:t>
            </a:r>
            <a:r>
              <a:rPr lang="zh-CN" altLang="en-US" sz="2400" dirty="0" smtClean="0"/>
              <a:t>爬虫</a:t>
            </a:r>
            <a:endParaRPr lang="en-US" altLang="zh-CN" sz="2400" dirty="0"/>
          </a:p>
          <a:p>
            <a:pPr lvl="1"/>
            <a:r>
              <a:rPr lang="en-US" altLang="zh-CN" sz="2400" dirty="0" smtClean="0"/>
              <a:t>XXW_V4.0</a:t>
            </a:r>
            <a:r>
              <a:rPr lang="zh-CN" altLang="en-US" sz="2400" dirty="0"/>
              <a:t>：</a:t>
            </a:r>
            <a:r>
              <a:rPr lang="zh-CN" altLang="en-US" sz="2400" dirty="0" smtClean="0"/>
              <a:t>可处理简单反爬措施的实用爬虫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基本数据类型</a:t>
            </a:r>
            <a:r>
              <a:rPr lang="en-US" altLang="zh-CN" dirty="0"/>
              <a:t>-</a:t>
            </a:r>
            <a:r>
              <a:rPr lang="zh-CN" altLang="en-US" dirty="0"/>
              <a:t>容器形态</a:t>
            </a:r>
            <a:endParaRPr lang="en-US" altLang="zh-CN" dirty="0"/>
          </a:p>
          <a:p>
            <a:pPr lvl="1"/>
            <a:r>
              <a:rPr lang="zh-CN" altLang="en-US" dirty="0"/>
              <a:t>字典</a:t>
            </a:r>
            <a:r>
              <a:rPr lang="en-US" altLang="zh-CN" dirty="0"/>
              <a:t>Dictionary</a:t>
            </a:r>
            <a:endParaRPr lang="en-US" altLang="zh-CN" dirty="0"/>
          </a:p>
          <a:p>
            <a:pPr lvl="1"/>
            <a:r>
              <a:rPr lang="zh-CN" altLang="en-US" dirty="0"/>
              <a:t>用来存储键值对 </a:t>
            </a:r>
            <a:r>
              <a:rPr lang="en-US" altLang="zh-CN" dirty="0"/>
              <a:t>Key-Value</a:t>
            </a:r>
            <a:endParaRPr lang="en-US" altLang="zh-CN" dirty="0"/>
          </a:p>
          <a:p>
            <a:pPr lvl="1"/>
            <a:r>
              <a:rPr lang="zh-CN" altLang="en-US" dirty="0"/>
              <a:t>键</a:t>
            </a:r>
            <a:r>
              <a:rPr lang="en-US" altLang="zh-CN" dirty="0"/>
              <a:t>Key</a:t>
            </a:r>
            <a:r>
              <a:rPr lang="zh-CN" altLang="en-US" dirty="0"/>
              <a:t>是唯一的</a:t>
            </a:r>
            <a:endParaRPr lang="en-US" altLang="zh-CN" dirty="0"/>
          </a:p>
          <a:p>
            <a:pPr lvl="1"/>
            <a:r>
              <a:rPr lang="zh-CN" altLang="en-US" dirty="0"/>
              <a:t>使用</a:t>
            </a:r>
            <a:r>
              <a:rPr lang="en-US" altLang="zh-CN" dirty="0"/>
              <a:t>{ key : value}</a:t>
            </a:r>
            <a:r>
              <a:rPr lang="zh-CN" altLang="en-US" dirty="0"/>
              <a:t>形式建立字典，每对键值对以“</a:t>
            </a:r>
            <a:r>
              <a:rPr lang="en-US" altLang="zh-CN" dirty="0"/>
              <a:t>,</a:t>
            </a:r>
            <a:r>
              <a:rPr lang="zh-CN" altLang="en-US" dirty="0"/>
              <a:t>”隔开</a:t>
            </a:r>
            <a:endParaRPr lang="en-US" altLang="zh-CN" dirty="0"/>
          </a:p>
          <a:p>
            <a:pPr lvl="1"/>
            <a:r>
              <a:rPr lang="zh-CN" altLang="en-US" dirty="0"/>
              <a:t>如 </a:t>
            </a:r>
            <a:r>
              <a:rPr lang="en-US" altLang="zh-CN" dirty="0"/>
              <a:t>{‘a’:1, ‘b’:2, ‘c’:3}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灯片编号占位符 4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75652B-B48A-43F3-854A-9EC4DAC01F12}" type="slidenum">
              <a:rPr lang="en-US" altLang="zh-CN"/>
            </a:fld>
            <a:endParaRPr lang="en-US" altLang="zh-CN"/>
          </a:p>
        </p:txBody>
      </p: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典型</a:t>
            </a:r>
            <a:r>
              <a:rPr lang="en-US" altLang="zh-CN" dirty="0"/>
              <a:t>Python</a:t>
            </a:r>
            <a:r>
              <a:rPr lang="zh-CN" altLang="en-US" dirty="0"/>
              <a:t>数据结构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graphicFrame>
        <p:nvGraphicFramePr>
          <p:cNvPr id="21640" name="Group 136"/>
          <p:cNvGraphicFramePr>
            <a:graphicFrameLocks noGrp="1"/>
          </p:cNvGraphicFramePr>
          <p:nvPr>
            <p:ph type="tbl" idx="1"/>
          </p:nvPr>
        </p:nvGraphicFramePr>
        <p:xfrm>
          <a:off x="2400300" y="2746373"/>
          <a:ext cx="7391400" cy="3886203"/>
        </p:xfrm>
        <a:graphic>
          <a:graphicData uri="http://schemas.openxmlformats.org/drawingml/2006/table">
            <a:tbl>
              <a:tblPr/>
              <a:tblGrid>
                <a:gridCol w="1371600"/>
                <a:gridCol w="1143000"/>
                <a:gridCol w="1219200"/>
                <a:gridCol w="3657600"/>
              </a:tblGrid>
              <a:tr h="554038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Type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Ordered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Mutable</a:t>
                      </a: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Examples</a:t>
                      </a:r>
                      <a:endParaRPr kumimoji="0" lang="en-US" altLang="zh-CN" sz="18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CC99"/>
                    </a:solidFill>
                  </a:tcPr>
                </a:tc>
              </a:tr>
              <a:tr h="557213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Numbers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N/A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No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  <a:cs typeface="Tahoma" panose="020B0604030504040204" pitchFamily="34" charset="0"/>
                        </a:rPr>
                        <a:t>3.14, 123, 99L, 1+-2j, 071, 0x0a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  <a:cs typeface="Tahoma" panose="020B0604030504040204" pitchFamily="34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Strings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Yes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'A string', "A double 'ed string"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5625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Lists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Yes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Yes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[1, [2, 'three'], [5E-1, 10e3], -8L]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Dictionaries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Yes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{'hang':'man', 'fur':'ball'}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7213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Tuples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Yes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No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(1, 'two', -3j, 04, 0x55, 6L)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038"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Files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N/A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N/A</a:t>
                      </a:r>
                      <a:endParaRPr kumimoji="0" lang="en-US" altLang="zh-CN" sz="1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defRPr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1pPr>
                      <a:lvl2pPr>
                        <a:buClr>
                          <a:schemeClr val="hlink"/>
                        </a:buClr>
                        <a:buSzPct val="55000"/>
                        <a:defRPr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2pPr>
                      <a:lvl3pPr>
                        <a:buSzPct val="50000"/>
                        <a:defRPr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3pPr>
                      <a:lvl4pPr>
                        <a:buClr>
                          <a:schemeClr val="accent2"/>
                        </a:buClr>
                        <a:buSzPct val="55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4pPr>
                      <a:lvl5pPr>
                        <a:buClr>
                          <a:schemeClr val="accent1"/>
                        </a:buClr>
                        <a:buSzPct val="50000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anose="05000000000000000000" pitchFamily="2" charset="2"/>
                        <a:defRPr>
                          <a:solidFill>
                            <a:schemeClr val="tx1"/>
                          </a:solidFill>
                          <a:latin typeface="Tahoma" panose="020B060403050404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text = open('</a:t>
                      </a:r>
                      <a:r>
                        <a:rPr kumimoji="0" lang="en-US" altLang="zh-CN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ham','r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').read()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ahoma" panose="020B0604030504040204" pitchFamily="34" charset="0"/>
                        <a:ea typeface="宋体" panose="02010600030101010101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1600" name="AutoShape 96"/>
          <p:cNvSpPr/>
          <p:nvPr/>
        </p:nvSpPr>
        <p:spPr bwMode="auto">
          <a:xfrm>
            <a:off x="7962900" y="2168526"/>
            <a:ext cx="3657600" cy="407988"/>
          </a:xfrm>
          <a:prstGeom prst="borderCallout2">
            <a:avLst>
              <a:gd name="adj1" fmla="val 28014"/>
              <a:gd name="adj2" fmla="val -2083"/>
              <a:gd name="adj3" fmla="val 28014"/>
              <a:gd name="adj4" fmla="val -2083"/>
              <a:gd name="adj5" fmla="val 128872"/>
              <a:gd name="adj6" fmla="val -55843"/>
            </a:avLst>
          </a:prstGeom>
          <a:solidFill>
            <a:schemeClr val="accent2">
              <a:alpha val="50000"/>
            </a:schemeClr>
          </a:solidFill>
          <a:ln w="9525">
            <a:solidFill>
              <a:schemeClr val="tx1"/>
            </a:solidFill>
            <a:miter lim="800000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Can be changed in place?</a:t>
            </a:r>
            <a:endParaRPr lang="en-US" altLang="zh-CN" dirty="0">
              <a:ea typeface="宋体" panose="02010600030101010101" pitchFamily="2" charset="-122"/>
            </a:endParaRPr>
          </a:p>
        </p:txBody>
      </p:sp>
      <p:sp>
        <p:nvSpPr>
          <p:cNvPr id="21641" name="AutoShape 137"/>
          <p:cNvSpPr/>
          <p:nvPr/>
        </p:nvSpPr>
        <p:spPr bwMode="auto">
          <a:xfrm>
            <a:off x="3931919" y="1924683"/>
            <a:ext cx="3429000" cy="407988"/>
          </a:xfrm>
          <a:prstGeom prst="borderCallout2">
            <a:avLst>
              <a:gd name="adj1" fmla="val 28014"/>
              <a:gd name="adj2" fmla="val -2222"/>
              <a:gd name="adj3" fmla="val 28014"/>
              <a:gd name="adj4" fmla="val -2222"/>
              <a:gd name="adj5" fmla="val 168248"/>
              <a:gd name="adj6" fmla="val 6296"/>
            </a:avLst>
          </a:prstGeom>
          <a:solidFill>
            <a:schemeClr val="accent2">
              <a:alpha val="50000"/>
            </a:schemeClr>
          </a:solidFill>
          <a:ln w="9525">
            <a:solidFill>
              <a:schemeClr val="tx1"/>
            </a:solidFill>
            <a:miter lim="800000"/>
            <a:tailEnd type="stealth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dirty="0">
                <a:ea typeface="宋体" panose="02010600030101010101" pitchFamily="2" charset="-122"/>
              </a:rPr>
              <a:t>Can be indexed/sliced?</a:t>
            </a:r>
            <a:endParaRPr lang="en-US" altLang="zh-CN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3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64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" name="carbrak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0" grpId="0" animBg="1" autoUpdateAnimBg="0"/>
      <p:bldP spid="21641" grpId="0" animBg="1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 bwMode="auto">
          <a:xfrm>
            <a:off x="1190277" y="2986948"/>
            <a:ext cx="5539666" cy="923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36849" y="1939415"/>
            <a:ext cx="10363200" cy="1203469"/>
          </a:xfrm>
        </p:spPr>
        <p:txBody>
          <a:bodyPr/>
          <a:lstStyle/>
          <a:p>
            <a:r>
              <a:rPr lang="zh-CN" altLang="en-US" sz="2800" dirty="0"/>
              <a:t>循环语句（</a:t>
            </a:r>
            <a:r>
              <a:rPr lang="en-US" altLang="zh-CN" sz="2800" dirty="0"/>
              <a:t>for, while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语法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流程控制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36849" y="299781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lnSpc>
                <a:spcPct val="9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for </a:t>
            </a:r>
            <a:r>
              <a:rPr lang="en-US" altLang="zh-CN" sz="2000" b="1" i="1" dirty="0"/>
              <a:t>Variable Name</a:t>
            </a:r>
            <a:r>
              <a:rPr lang="en-US" altLang="zh-CN" sz="2000" dirty="0">
                <a:latin typeface="Courier New" panose="02070309020205020404" pitchFamily="49" charset="0"/>
              </a:rPr>
              <a:t> in </a:t>
            </a:r>
            <a:r>
              <a:rPr lang="en-US" altLang="zh-CN" sz="2000" b="1" i="1" dirty="0"/>
              <a:t>Group of Values</a:t>
            </a:r>
            <a:r>
              <a:rPr lang="en-US" altLang="zh-CN" sz="2000" dirty="0">
                <a:latin typeface="Courier New" panose="02070309020205020404" pitchFamily="49" charset="0"/>
              </a:rPr>
              <a:t>: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lvl="1">
              <a:lnSpc>
                <a:spcPct val="9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    </a:t>
            </a:r>
            <a:r>
              <a:rPr lang="en-US" altLang="zh-CN" sz="2000" b="1" i="1" dirty="0"/>
              <a:t>statements</a:t>
            </a:r>
            <a:endParaRPr lang="en-US" altLang="zh-CN" sz="2000" b="1" i="1" dirty="0"/>
          </a:p>
          <a:p>
            <a:pPr lvl="1">
              <a:lnSpc>
                <a:spcPct val="90000"/>
              </a:lnSpc>
              <a:buNone/>
            </a:pPr>
            <a:r>
              <a:rPr lang="en-US" altLang="zh-CN" sz="2000" b="1" i="1" dirty="0"/>
              <a:t>              (break/continue)</a:t>
            </a:r>
            <a:endParaRPr lang="zh-CN" altLang="en-US" sz="3200" dirty="0"/>
          </a:p>
        </p:txBody>
      </p:sp>
      <p:sp>
        <p:nvSpPr>
          <p:cNvPr id="5" name="矩形 4"/>
          <p:cNvSpPr/>
          <p:nvPr/>
        </p:nvSpPr>
        <p:spPr>
          <a:xfrm>
            <a:off x="-37995" y="4034001"/>
            <a:ext cx="7084379" cy="183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chemeClr val="tx2"/>
                </a:solidFill>
                <a:latin typeface="+mn-lt"/>
                <a:ea typeface="+mn-ea"/>
              </a:rPr>
              <a:t>注意缩进。</a:t>
            </a:r>
            <a:endParaRPr lang="en-US" altLang="zh-CN" sz="18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2"/>
                </a:solidFill>
                <a:latin typeface="+mn-lt"/>
                <a:ea typeface="+mn-ea"/>
              </a:rPr>
              <a:t>Variable Name </a:t>
            </a:r>
            <a:r>
              <a:rPr lang="zh-CN" altLang="en-US" sz="1800" dirty="0">
                <a:solidFill>
                  <a:schemeClr val="tx2"/>
                </a:solidFill>
                <a:latin typeface="+mn-lt"/>
                <a:ea typeface="+mn-ea"/>
              </a:rPr>
              <a:t>是变量名，在循环中的语句</a:t>
            </a:r>
            <a:r>
              <a:rPr lang="en-US" altLang="zh-CN" sz="1800" dirty="0">
                <a:solidFill>
                  <a:schemeClr val="tx2"/>
                </a:solidFill>
                <a:latin typeface="+mn-lt"/>
                <a:ea typeface="+mn-ea"/>
              </a:rPr>
              <a:t>statement</a:t>
            </a:r>
            <a:r>
              <a:rPr lang="zh-CN" altLang="en-US" sz="1800" dirty="0">
                <a:solidFill>
                  <a:schemeClr val="tx2"/>
                </a:solidFill>
                <a:latin typeface="+mn-lt"/>
                <a:ea typeface="+mn-ea"/>
              </a:rPr>
              <a:t>里。</a:t>
            </a:r>
            <a:endParaRPr lang="en-US" altLang="zh-CN" sz="18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2"/>
                </a:solidFill>
                <a:latin typeface="+mn-lt"/>
                <a:ea typeface="+mn-ea"/>
              </a:rPr>
              <a:t>Group of Values </a:t>
            </a:r>
            <a:r>
              <a:rPr lang="zh-CN" altLang="en-US" sz="1800" dirty="0">
                <a:solidFill>
                  <a:schemeClr val="tx2"/>
                </a:solidFill>
                <a:latin typeface="+mn-lt"/>
                <a:ea typeface="+mn-ea"/>
              </a:rPr>
              <a:t>是一个序列项目，可以通过</a:t>
            </a:r>
            <a:r>
              <a:rPr lang="en-US" altLang="zh-CN" sz="1800" dirty="0">
                <a:solidFill>
                  <a:schemeClr val="tx2"/>
                </a:solidFill>
                <a:latin typeface="+mn-lt"/>
                <a:ea typeface="+mn-ea"/>
              </a:rPr>
              <a:t>range</a:t>
            </a:r>
            <a:r>
              <a:rPr lang="zh-CN" altLang="en-US" sz="1800" dirty="0">
                <a:solidFill>
                  <a:schemeClr val="tx2"/>
                </a:solidFill>
                <a:latin typeface="+mn-lt"/>
                <a:ea typeface="+mn-ea"/>
              </a:rPr>
              <a:t>函数构造。</a:t>
            </a:r>
            <a:endParaRPr lang="en-US" altLang="zh-CN" sz="18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2"/>
                </a:solidFill>
                <a:latin typeface="+mn-lt"/>
                <a:ea typeface="+mn-ea"/>
              </a:rPr>
              <a:t>break </a:t>
            </a:r>
            <a:r>
              <a:rPr lang="zh-CN" altLang="en-US" sz="1800" dirty="0">
                <a:solidFill>
                  <a:schemeClr val="tx2"/>
                </a:solidFill>
                <a:latin typeface="+mn-lt"/>
                <a:ea typeface="+mn-ea"/>
              </a:rPr>
              <a:t>终止当前循环。</a:t>
            </a:r>
            <a:endParaRPr lang="zh-CN" altLang="en-US" sz="18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800" dirty="0">
                <a:solidFill>
                  <a:schemeClr val="tx2"/>
                </a:solidFill>
                <a:latin typeface="+mn-lt"/>
                <a:ea typeface="+mn-ea"/>
              </a:rPr>
              <a:t>continue </a:t>
            </a:r>
            <a:r>
              <a:rPr lang="zh-CN" altLang="en-US" sz="1800" dirty="0">
                <a:solidFill>
                  <a:schemeClr val="tx2"/>
                </a:solidFill>
                <a:latin typeface="+mn-lt"/>
                <a:ea typeface="+mn-ea"/>
              </a:rPr>
              <a:t>终止本轮循环并进入下一轮循环。</a:t>
            </a:r>
            <a:endParaRPr lang="en-US" altLang="zh-CN" sz="1800" dirty="0">
              <a:solidFill>
                <a:schemeClr val="tx2"/>
              </a:solidFill>
              <a:latin typeface="+mn-lt"/>
              <a:ea typeface="+mn-ea"/>
            </a:endParaRPr>
          </a:p>
          <a:p>
            <a:pPr marL="1257300" lvl="2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1800" dirty="0">
              <a:solidFill>
                <a:schemeClr val="tx2"/>
              </a:solidFill>
              <a:latin typeface="+mn-lt"/>
              <a:ea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161" b="61051"/>
          <a:stretch>
            <a:fillRect/>
          </a:stretch>
        </p:blipFill>
        <p:spPr>
          <a:xfrm>
            <a:off x="1190277" y="5654531"/>
            <a:ext cx="4562475" cy="1203469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 bwMode="auto">
          <a:xfrm>
            <a:off x="7876966" y="3078019"/>
            <a:ext cx="3124757" cy="701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520865" y="3114238"/>
            <a:ext cx="337055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while </a:t>
            </a:r>
            <a:r>
              <a:rPr lang="en-US" altLang="zh-CN" sz="2000" b="1" i="1" dirty="0"/>
              <a:t>condition</a:t>
            </a:r>
            <a:r>
              <a:rPr lang="en-US" altLang="zh-CN" sz="2000" dirty="0">
                <a:latin typeface="Courier New" panose="02070309020205020404" pitchFamily="49" charset="0"/>
              </a:rPr>
              <a:t>: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lvl="1"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    </a:t>
            </a:r>
            <a:r>
              <a:rPr lang="en-US" altLang="zh-CN" sz="2000" b="1" i="1" dirty="0"/>
              <a:t>statements</a:t>
            </a:r>
            <a:endParaRPr lang="en-US" altLang="zh-CN" sz="2000" dirty="0">
              <a:latin typeface="Courier New" panose="02070309020205020404" pitchFamily="49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466" b="32666"/>
          <a:stretch>
            <a:fillRect/>
          </a:stretch>
        </p:blipFill>
        <p:spPr>
          <a:xfrm>
            <a:off x="7876966" y="3992314"/>
            <a:ext cx="3549843" cy="18525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 bwMode="auto">
          <a:xfrm>
            <a:off x="894925" y="3292418"/>
            <a:ext cx="3124757" cy="70196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695857" y="3197530"/>
            <a:ext cx="2858426" cy="162654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637673" y="3248731"/>
            <a:ext cx="2366767" cy="11968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36849" y="1972080"/>
            <a:ext cx="10363200" cy="1130759"/>
          </a:xfrm>
        </p:spPr>
        <p:txBody>
          <a:bodyPr/>
          <a:lstStyle/>
          <a:p>
            <a:r>
              <a:rPr lang="zh-CN" altLang="en-US" sz="2800" dirty="0"/>
              <a:t>分支语句（</a:t>
            </a:r>
            <a:r>
              <a:rPr lang="en-US" altLang="zh-CN" sz="2800" dirty="0"/>
              <a:t>if…else</a:t>
            </a:r>
            <a:r>
              <a:rPr lang="zh-CN" altLang="en-US" sz="2800" dirty="0"/>
              <a:t>）</a:t>
            </a:r>
            <a:endParaRPr lang="en-US" altLang="zh-CN" sz="2800" dirty="0"/>
          </a:p>
          <a:p>
            <a:pPr lvl="1"/>
            <a:r>
              <a:rPr lang="zh-CN" altLang="en-US" sz="2400" dirty="0"/>
              <a:t>语法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流程控制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772968" y="3262882"/>
            <a:ext cx="3169328" cy="1090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  <a:buNone/>
            </a:pPr>
            <a:r>
              <a:rPr lang="en-US" altLang="zh-CN" sz="2000" dirty="0"/>
              <a:t>	</a:t>
            </a:r>
            <a:r>
              <a:rPr lang="en-US" altLang="zh-CN" sz="2000" dirty="0">
                <a:latin typeface="Courier New" panose="02070309020205020404" pitchFamily="49" charset="0"/>
              </a:rPr>
              <a:t>if </a:t>
            </a:r>
            <a:r>
              <a:rPr lang="en-US" altLang="zh-CN" sz="2000" b="1" i="1" dirty="0"/>
              <a:t>condition</a:t>
            </a:r>
            <a:r>
              <a:rPr lang="en-US" altLang="zh-CN" sz="2000" dirty="0">
                <a:latin typeface="Courier New" panose="02070309020205020404" pitchFamily="49" charset="0"/>
              </a:rPr>
              <a:t>: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    </a:t>
            </a:r>
            <a:r>
              <a:rPr lang="en-US" altLang="zh-CN" sz="2000" b="1" i="1" dirty="0"/>
              <a:t>statements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else: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    </a:t>
            </a:r>
            <a:r>
              <a:rPr lang="en-US" altLang="zh-CN" sz="2000" b="1" i="1" dirty="0"/>
              <a:t>statements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7266910" y="3248731"/>
            <a:ext cx="3549843" cy="15826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if </a:t>
            </a:r>
            <a:r>
              <a:rPr lang="en-US" altLang="zh-CN" sz="2000" b="1" i="1" dirty="0"/>
              <a:t>condition</a:t>
            </a:r>
            <a:r>
              <a:rPr lang="en-US" altLang="zh-CN" sz="2000" dirty="0">
                <a:latin typeface="Courier New" panose="02070309020205020404" pitchFamily="49" charset="0"/>
              </a:rPr>
              <a:t>: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    </a:t>
            </a:r>
            <a:r>
              <a:rPr lang="en-US" altLang="zh-CN" sz="2000" b="1" i="1" dirty="0"/>
              <a:t>statements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sz="2000" dirty="0"/>
              <a:t>	</a:t>
            </a:r>
            <a:r>
              <a:rPr lang="en-US" altLang="zh-CN" sz="2000" dirty="0" err="1">
                <a:latin typeface="Courier New" panose="02070309020205020404" pitchFamily="49" charset="0"/>
              </a:rPr>
              <a:t>elif</a:t>
            </a:r>
            <a:r>
              <a:rPr lang="en-US" altLang="zh-CN" sz="2000" dirty="0">
                <a:latin typeface="Courier New" panose="02070309020205020404" pitchFamily="49" charset="0"/>
              </a:rPr>
              <a:t> </a:t>
            </a:r>
            <a:r>
              <a:rPr lang="en-US" altLang="zh-CN" sz="2000" b="1" i="1" dirty="0"/>
              <a:t>condition</a:t>
            </a:r>
            <a:r>
              <a:rPr lang="en-US" altLang="zh-CN" sz="2000" dirty="0">
                <a:latin typeface="Courier New" panose="02070309020205020404" pitchFamily="49" charset="0"/>
              </a:rPr>
              <a:t>: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    </a:t>
            </a:r>
            <a:r>
              <a:rPr lang="en-US" altLang="zh-CN" sz="2000" b="1" i="1" dirty="0"/>
              <a:t>statements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else: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    </a:t>
            </a:r>
            <a:r>
              <a:rPr lang="en-US" altLang="zh-CN" sz="2000" b="1" i="1" dirty="0"/>
              <a:t>statements</a:t>
            </a:r>
            <a:endParaRPr lang="en-US" altLang="zh-CN" sz="2000" dirty="0">
              <a:latin typeface="Courier New" panose="02070309020205020404" pitchFamily="49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1634" y="4591454"/>
            <a:ext cx="5619750" cy="171450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23649" y="3387109"/>
            <a:ext cx="3370555" cy="5977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if </a:t>
            </a:r>
            <a:r>
              <a:rPr lang="en-US" altLang="zh-CN" sz="2000" b="1" i="1" dirty="0"/>
              <a:t>condition</a:t>
            </a:r>
            <a:r>
              <a:rPr lang="en-US" altLang="zh-CN" sz="2000" dirty="0">
                <a:latin typeface="Courier New" panose="02070309020205020404" pitchFamily="49" charset="0"/>
              </a:rPr>
              <a:t>:</a:t>
            </a:r>
            <a:endParaRPr lang="en-US" altLang="zh-CN" sz="2000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sz="2000" dirty="0">
                <a:latin typeface="Courier New" panose="02070309020205020404" pitchFamily="49" charset="0"/>
              </a:rPr>
              <a:t>	    </a:t>
            </a:r>
            <a:r>
              <a:rPr lang="en-US" altLang="zh-CN" sz="2000" b="1" i="1" dirty="0"/>
              <a:t>statements</a:t>
            </a:r>
            <a:endParaRPr lang="en-US" altLang="zh-CN" sz="2000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109557" y="1814513"/>
            <a:ext cx="10363200" cy="4114800"/>
          </a:xfrm>
        </p:spPr>
        <p:txBody>
          <a:bodyPr/>
          <a:lstStyle/>
          <a:p>
            <a:r>
              <a:rPr lang="zh-CN" altLang="en-US" sz="2800" dirty="0"/>
              <a:t>顺序语句</a:t>
            </a:r>
            <a:endParaRPr lang="en-US" altLang="zh-CN" sz="2800" dirty="0"/>
          </a:p>
          <a:p>
            <a:pPr lvl="1"/>
            <a:r>
              <a:rPr lang="zh-CN" altLang="en-US" sz="2400" dirty="0"/>
              <a:t>运算符与表达式</a:t>
            </a:r>
            <a:endParaRPr lang="zh-CN" altLang="en-US" sz="24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流程控制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17348" y="2939625"/>
          <a:ext cx="6026051" cy="3918375"/>
        </p:xfrm>
        <a:graphic>
          <a:graphicData uri="http://schemas.openxmlformats.org/drawingml/2006/table">
            <a:tbl>
              <a:tblPr/>
              <a:tblGrid>
                <a:gridCol w="1774181"/>
                <a:gridCol w="1340130"/>
                <a:gridCol w="2911740"/>
              </a:tblGrid>
              <a:tr h="539419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算数运算符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表达式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说明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2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+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 + y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加法运算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82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-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 -  y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减法运算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2708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*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 * y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乘法运算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82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 / y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除法运算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2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%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x%y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求模运算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82708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**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x**y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</a:t>
                      </a:r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的</a:t>
                      </a:r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y</a:t>
                      </a:r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次方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8270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//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x // y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两数相除向下取整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7224326" y="2393763"/>
          <a:ext cx="4248431" cy="4249923"/>
        </p:xfrm>
        <a:graphic>
          <a:graphicData uri="http://schemas.openxmlformats.org/drawingml/2006/table">
            <a:tbl>
              <a:tblPr/>
              <a:tblGrid>
                <a:gridCol w="1558950"/>
                <a:gridCol w="1225738"/>
                <a:gridCol w="1463743"/>
              </a:tblGrid>
              <a:tr h="475990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比较运算符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表达式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说明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7599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==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a==b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等于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806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!=</a:t>
                      </a:r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或</a:t>
                      </a:r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&lt;&gt;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 != b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  <a:p>
                      <a:pPr algn="ctr" latinLnBrk="1"/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 &lt;&gt; b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不等于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&gt;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 &gt; b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大于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62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&lt;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 &lt; b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小于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2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&gt;=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a&gt;=b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大于等于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62275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&lt;=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a&lt;=b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小于等于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53439" marR="53439" marT="53439" marB="53439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流程控制</a:t>
            </a:r>
            <a:endParaRPr lang="zh-CN" altLang="en-US" dirty="0"/>
          </a:p>
        </p:txBody>
      </p: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639192" y="3355117"/>
          <a:ext cx="4589757" cy="2194888"/>
        </p:xfrm>
        <a:graphic>
          <a:graphicData uri="http://schemas.openxmlformats.org/drawingml/2006/table">
            <a:tbl>
              <a:tblPr/>
              <a:tblGrid>
                <a:gridCol w="1535837"/>
                <a:gridCol w="1447060"/>
                <a:gridCol w="1606860"/>
              </a:tblGrid>
              <a:tr h="548722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逻辑运算符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表达式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说明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872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and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 and b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逻辑与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54872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or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a or b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逻辑或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548722"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not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not a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逻辑非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60960" marR="60960" marT="60960" marB="60960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6007576" y="2431298"/>
          <a:ext cx="5353233" cy="4042527"/>
        </p:xfrm>
        <a:graphic>
          <a:graphicData uri="http://schemas.openxmlformats.org/drawingml/2006/table">
            <a:tbl>
              <a:tblPr/>
              <a:tblGrid>
                <a:gridCol w="1621283"/>
                <a:gridCol w="1621283"/>
                <a:gridCol w="2110667"/>
              </a:tblGrid>
              <a:tr h="443287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赋值运算符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表达式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说明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9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=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c=a + b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简单赋值运算符</a:t>
                      </a:r>
                      <a:endParaRPr lang="zh-CN" alt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49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+=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 +=a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加法赋值运算符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9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-=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 -=a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减法赋值运算符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4990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*</a:t>
                      </a:r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=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 *=a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乘法赋值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9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/=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 /=a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除法赋值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49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%=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 %=a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取模赋值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4499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//=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 //=a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幂赋值运算符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</a:tr>
              <a:tr h="449905"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**</a:t>
                      </a:r>
                      <a:r>
                        <a:rPr lang="en-US" altLang="zh-CN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=</a:t>
                      </a:r>
                      <a:endParaRPr lang="zh-CN" alt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sz="2000" b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c **=a</a:t>
                      </a:r>
                      <a:endParaRPr lang="en-US" sz="2000" b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sz="2000" b="0" dirty="0">
                          <a:solidFill>
                            <a:srgbClr val="4F4F4F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取整除赋值</a:t>
                      </a:r>
                      <a:endParaRPr lang="en-US" sz="2000" b="0" dirty="0">
                        <a:solidFill>
                          <a:srgbClr val="4F4F4F"/>
                        </a:solidFill>
                        <a:effectLst/>
                      </a:endParaRPr>
                    </a:p>
                  </a:txBody>
                  <a:tcPr marL="31531" marR="31531" marT="31531" marB="31531" anchor="ctr">
                    <a:lnL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C0C0C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内容占位符 1"/>
          <p:cNvSpPr txBox="1"/>
          <p:nvPr/>
        </p:nvSpPr>
        <p:spPr bwMode="auto">
          <a:xfrm>
            <a:off x="1189608" y="2007553"/>
            <a:ext cx="10363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800" kern="0" dirty="0"/>
              <a:t>顺序语句</a:t>
            </a:r>
            <a:endParaRPr lang="en-US" altLang="zh-CN" sz="2800" kern="0" dirty="0"/>
          </a:p>
          <a:p>
            <a:pPr lvl="1"/>
            <a:r>
              <a:rPr lang="zh-CN" altLang="en-US" sz="2400" kern="0" dirty="0"/>
              <a:t>运算符与表达式</a:t>
            </a:r>
            <a:endParaRPr lang="zh-CN" altLang="en-US" sz="24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 bwMode="auto">
          <a:xfrm>
            <a:off x="967316" y="2624161"/>
            <a:ext cx="10017760" cy="367503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76917" y="2017713"/>
            <a:ext cx="10363200" cy="969327"/>
          </a:xfrm>
        </p:spPr>
        <p:txBody>
          <a:bodyPr/>
          <a:lstStyle/>
          <a:p>
            <a:r>
              <a:rPr lang="zh-CN" altLang="en-US" sz="2800" dirty="0"/>
              <a:t>异常处理</a:t>
            </a:r>
            <a:endParaRPr lang="en-US" altLang="zh-CN" sz="2800" dirty="0"/>
          </a:p>
          <a:p>
            <a:endParaRPr lang="zh-CN" altLang="en-US" sz="28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流程控制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853440" y="2940069"/>
            <a:ext cx="10017760" cy="3065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ct val="8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</a:rPr>
              <a:t>try:</a:t>
            </a:r>
            <a:endParaRPr lang="en-US" altLang="zh-CN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</a:rPr>
              <a:t>   </a:t>
            </a:r>
            <a:r>
              <a:rPr lang="en-US" altLang="zh-CN" b="1" dirty="0">
                <a:latin typeface="Courier New" panose="02070309020205020404" pitchFamily="49" charset="0"/>
              </a:rPr>
              <a:t>You do your operations here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</a:rPr>
              <a:t>   ......................</a:t>
            </a:r>
            <a:endParaRPr lang="en-US" altLang="zh-CN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</a:rPr>
              <a:t>except </a:t>
            </a:r>
            <a:r>
              <a:rPr lang="en-US" altLang="zh-CN" dirty="0" err="1">
                <a:latin typeface="Courier New" panose="02070309020205020404" pitchFamily="49" charset="0"/>
              </a:rPr>
              <a:t>ExceptionI</a:t>
            </a:r>
            <a:r>
              <a:rPr lang="en-US" altLang="zh-CN" dirty="0">
                <a:latin typeface="Courier New" panose="02070309020205020404" pitchFamily="49" charset="0"/>
              </a:rPr>
              <a:t>:</a:t>
            </a:r>
            <a:endParaRPr lang="en-US" altLang="zh-CN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</a:rPr>
              <a:t>   </a:t>
            </a:r>
            <a:r>
              <a:rPr lang="en-US" altLang="zh-CN" b="1" dirty="0">
                <a:latin typeface="Courier New" panose="02070309020205020404" pitchFamily="49" charset="0"/>
              </a:rPr>
              <a:t>If there is </a:t>
            </a:r>
            <a:r>
              <a:rPr lang="en-US" altLang="zh-CN" b="1" dirty="0" err="1">
                <a:latin typeface="Courier New" panose="02070309020205020404" pitchFamily="49" charset="0"/>
              </a:rPr>
              <a:t>ExceptionI</a:t>
            </a:r>
            <a:r>
              <a:rPr lang="en-US" altLang="zh-CN" b="1" dirty="0">
                <a:latin typeface="Courier New" panose="02070309020205020404" pitchFamily="49" charset="0"/>
              </a:rPr>
              <a:t>, then execute this block</a:t>
            </a:r>
            <a:r>
              <a:rPr lang="en-US" altLang="zh-CN" dirty="0">
                <a:latin typeface="Courier New" panose="02070309020205020404" pitchFamily="49" charset="0"/>
              </a:rPr>
              <a:t>.</a:t>
            </a:r>
            <a:endParaRPr lang="en-US" altLang="zh-CN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</a:rPr>
              <a:t>except </a:t>
            </a:r>
            <a:r>
              <a:rPr lang="en-US" altLang="zh-CN" dirty="0" err="1">
                <a:latin typeface="Courier New" panose="02070309020205020404" pitchFamily="49" charset="0"/>
              </a:rPr>
              <a:t>ExceptionII</a:t>
            </a:r>
            <a:r>
              <a:rPr lang="en-US" altLang="zh-CN" dirty="0">
                <a:latin typeface="Courier New" panose="02070309020205020404" pitchFamily="49" charset="0"/>
              </a:rPr>
              <a:t>:</a:t>
            </a:r>
            <a:endParaRPr lang="en-US" altLang="zh-CN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</a:rPr>
              <a:t>   </a:t>
            </a:r>
            <a:r>
              <a:rPr lang="en-US" altLang="zh-CN" b="1" dirty="0">
                <a:latin typeface="Courier New" panose="02070309020205020404" pitchFamily="49" charset="0"/>
              </a:rPr>
              <a:t>If there is </a:t>
            </a:r>
            <a:r>
              <a:rPr lang="en-US" altLang="zh-CN" b="1" dirty="0" err="1">
                <a:latin typeface="Courier New" panose="02070309020205020404" pitchFamily="49" charset="0"/>
              </a:rPr>
              <a:t>ExceptionII</a:t>
            </a:r>
            <a:r>
              <a:rPr lang="en-US" altLang="zh-CN" b="1" dirty="0">
                <a:latin typeface="Courier New" panose="02070309020205020404" pitchFamily="49" charset="0"/>
              </a:rPr>
              <a:t>, then execute this block.</a:t>
            </a:r>
            <a:endParaRPr lang="en-US" altLang="zh-CN" b="1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</a:rPr>
              <a:t>   ......................</a:t>
            </a:r>
            <a:endParaRPr lang="en-US" altLang="zh-CN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</a:rPr>
              <a:t>else:</a:t>
            </a:r>
            <a:endParaRPr lang="en-US" altLang="zh-CN" dirty="0">
              <a:latin typeface="Courier New" panose="02070309020205020404" pitchFamily="49" charset="0"/>
            </a:endParaRPr>
          </a:p>
          <a:p>
            <a:pPr lvl="1">
              <a:lnSpc>
                <a:spcPct val="80000"/>
              </a:lnSpc>
              <a:buNone/>
            </a:pPr>
            <a:r>
              <a:rPr lang="en-US" altLang="zh-CN" dirty="0">
                <a:latin typeface="Courier New" panose="02070309020205020404" pitchFamily="49" charset="0"/>
              </a:rPr>
              <a:t>   </a:t>
            </a:r>
            <a:r>
              <a:rPr lang="en-US" altLang="zh-CN" b="1" dirty="0">
                <a:latin typeface="Courier New" panose="02070309020205020404" pitchFamily="49" charset="0"/>
              </a:rPr>
              <a:t>If there is no exception then execute this block. </a:t>
            </a:r>
            <a:endParaRPr lang="en-US" altLang="zh-CN" b="1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Try…catch…finally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流程控制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案例：</a:t>
            </a:r>
            <a:r>
              <a:rPr lang="en-US" altLang="zh-CN" dirty="0"/>
              <a:t>10</a:t>
            </a:r>
            <a:r>
              <a:rPr lang="zh-CN" altLang="en-US" dirty="0"/>
              <a:t>行代码用</a:t>
            </a:r>
            <a:r>
              <a:rPr lang="en-US" altLang="zh-CN" dirty="0"/>
              <a:t>Python</a:t>
            </a:r>
            <a:r>
              <a:rPr lang="zh-CN" altLang="en-US" dirty="0"/>
              <a:t>写一个</a:t>
            </a:r>
            <a:r>
              <a:rPr lang="en-US" altLang="zh-CN" dirty="0"/>
              <a:t>U</a:t>
            </a:r>
            <a:r>
              <a:rPr lang="zh-CN" altLang="en-US" dirty="0"/>
              <a:t>盘病毒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文件操作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8750" y="2639583"/>
            <a:ext cx="8029852" cy="41052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9739" y="2129473"/>
            <a:ext cx="10363200" cy="4114800"/>
          </a:xfrm>
        </p:spPr>
        <p:txBody>
          <a:bodyPr/>
          <a:lstStyle/>
          <a:p>
            <a:r>
              <a:rPr lang="zh-CN" altLang="en-US" sz="2800" dirty="0"/>
              <a:t>文件的读写</a:t>
            </a:r>
            <a:endParaRPr lang="en-US" altLang="zh-CN" sz="2800" dirty="0"/>
          </a:p>
          <a:p>
            <a:pPr lvl="1"/>
            <a:r>
              <a:rPr lang="zh-CN" altLang="en-US" sz="2400" dirty="0"/>
              <a:t>读文件</a:t>
            </a:r>
            <a:endParaRPr lang="en-US" altLang="zh-CN" sz="24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pPr lvl="1"/>
            <a:r>
              <a:rPr lang="zh-CN" altLang="en-US" sz="2400" dirty="0"/>
              <a:t>写文件</a:t>
            </a:r>
            <a:endParaRPr lang="en-US" altLang="zh-CN" sz="24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文件操作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5" y="3243580"/>
            <a:ext cx="6546669" cy="7391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205" y="4994112"/>
            <a:ext cx="5966955" cy="146053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30705" y="2687793"/>
            <a:ext cx="113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文件名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108960" y="4371841"/>
            <a:ext cx="145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操作方式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855870" y="2781915"/>
            <a:ext cx="935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编码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778000" y="4594858"/>
            <a:ext cx="113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文件名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855869" y="4532447"/>
            <a:ext cx="935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编码</a:t>
            </a:r>
            <a:endParaRPr lang="zh-CN" altLang="en-US" dirty="0">
              <a:solidFill>
                <a:schemeClr val="tx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180080" y="2621309"/>
            <a:ext cx="1452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2"/>
                </a:solidFill>
              </a:rPr>
              <a:t>操作方式</a:t>
            </a:r>
            <a:endParaRPr lang="zh-CN" altLang="en-US" dirty="0">
              <a:solidFill>
                <a:schemeClr val="tx2"/>
              </a:solidFill>
            </a:endParaRPr>
          </a:p>
        </p:txBody>
      </p:sp>
      <p:cxnSp>
        <p:nvCxnSpPr>
          <p:cNvPr id="16" name="直接箭头连接符 15"/>
          <p:cNvCxnSpPr/>
          <p:nvPr/>
        </p:nvCxnSpPr>
        <p:spPr bwMode="auto">
          <a:xfrm>
            <a:off x="2423312" y="3033210"/>
            <a:ext cx="152705" cy="3241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6" idx="0"/>
          </p:cNvCxnSpPr>
          <p:nvPr/>
        </p:nvCxnSpPr>
        <p:spPr bwMode="auto">
          <a:xfrm flipH="1">
            <a:off x="3666540" y="2953400"/>
            <a:ext cx="143002" cy="29018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 bwMode="auto">
          <a:xfrm flipH="1">
            <a:off x="4900065" y="3083560"/>
            <a:ext cx="193352" cy="254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 bwMode="auto">
          <a:xfrm flipH="1">
            <a:off x="2184400" y="4934760"/>
            <a:ext cx="85139" cy="282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 bwMode="auto">
          <a:xfrm flipH="1">
            <a:off x="3566160" y="4751673"/>
            <a:ext cx="100380" cy="3451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 bwMode="auto">
          <a:xfrm flipH="1">
            <a:off x="4803389" y="4867041"/>
            <a:ext cx="193352" cy="2541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5"/>
          <p:cNvGraphicFramePr>
            <a:graphicFrameLocks noGrp="1"/>
          </p:cNvGraphicFramePr>
          <p:nvPr/>
        </p:nvGraphicFramePr>
        <p:xfrm>
          <a:off x="6815075" y="288194"/>
          <a:ext cx="5330851" cy="6464405"/>
        </p:xfrm>
        <a:graphic>
          <a:graphicData uri="http://schemas.openxmlformats.org/drawingml/2006/table">
            <a:tbl>
              <a:tblPr firstCol="1">
                <a:tableStyleId>{5C22544A-7EE6-4342-B048-85BDC9FD1C3A}</a:tableStyleId>
              </a:tblPr>
              <a:tblGrid>
                <a:gridCol w="519122"/>
                <a:gridCol w="4811729"/>
              </a:tblGrid>
              <a:tr h="3155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r</a:t>
                      </a:r>
                      <a:endParaRPr lang="en-US" sz="16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只读。文件的指针将会放在文件的开头。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  <a:tr h="3155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  <a:latin typeface="+mn-lt"/>
                          <a:ea typeface="宋体" panose="02010600030101010101" pitchFamily="2" charset="-122"/>
                        </a:rPr>
                        <a:t>rb</a:t>
                      </a:r>
                      <a:endParaRPr lang="en-US" sz="16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二进制格式，只读。文件指针将会放在文件的开头。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  <a:tr h="3155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r+</a:t>
                      </a:r>
                      <a:endParaRPr lang="en-US" sz="16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读写。文件指针将会放在文件的开头。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  <a:tr h="3155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  <a:latin typeface="+mn-lt"/>
                          <a:ea typeface="宋体" panose="02010600030101010101" pitchFamily="2" charset="-122"/>
                        </a:rPr>
                        <a:t>rb</a:t>
                      </a: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+</a:t>
                      </a:r>
                      <a:endParaRPr lang="en-US" sz="16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二进制格式，读写。文件指针将会放在文件的开头。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  <a:tr h="60690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n-lt"/>
                          <a:ea typeface="宋体" panose="02010600030101010101" pitchFamily="2" charset="-122"/>
                        </a:rPr>
                        <a:t>w</a:t>
                      </a:r>
                      <a:endParaRPr lang="en-US" sz="160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写入。如果该文件已存在则将其覆盖；如果不存在，创建新文件。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  <a:tr h="60690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n-lt"/>
                          <a:ea typeface="宋体" panose="02010600030101010101" pitchFamily="2" charset="-122"/>
                        </a:rPr>
                        <a:t>wb</a:t>
                      </a:r>
                      <a:endParaRPr lang="en-US" sz="160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二进制格式，写入。如果该文件已存在则将其覆盖；如果不存在，创建新文件。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  <a:tr h="606904"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  <a:latin typeface="+mn-lt"/>
                          <a:ea typeface="宋体" panose="02010600030101010101" pitchFamily="2" charset="-122"/>
                        </a:rPr>
                        <a:t>w+</a:t>
                      </a:r>
                      <a:endParaRPr lang="en-US" sz="160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读写。如果该文件已存在则将其覆盖；如果不存在，创建新文件。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  <a:tr h="6069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err="1">
                          <a:effectLst/>
                          <a:latin typeface="+mn-lt"/>
                          <a:ea typeface="宋体" panose="02010600030101010101" pitchFamily="2" charset="-122"/>
                        </a:rPr>
                        <a:t>wb</a:t>
                      </a:r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+</a:t>
                      </a:r>
                      <a:endParaRPr lang="en-US" sz="16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二进制格式，读写。如果该文件已存在则将其覆盖；如果不存在，创建新文件。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  <a:tr h="60690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a</a:t>
                      </a:r>
                      <a:endParaRPr lang="en-US" sz="16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追加。如果该文件已存在，文件指针将会放在文件的结尾。如果不存在，创建新文件进行写入。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  <a:tr h="702184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ab</a:t>
                      </a:r>
                      <a:endParaRPr lang="en-US" sz="16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二进制格式，追加。如果文件已存在，文件指针将会放在文件的结尾；如果不存在，创建新文件进行写入。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  <a:tr h="76306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a+</a:t>
                      </a:r>
                      <a:endParaRPr lang="en-US" sz="16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读写。如果该文件已存在，文件指针将会放在文件的结尾；如果不存在，创建新文件用于读写。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  <a:tr h="70262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  <a:latin typeface="+mn-lt"/>
                          <a:ea typeface="宋体" panose="02010600030101010101" pitchFamily="2" charset="-122"/>
                        </a:rPr>
                        <a:t>ab+</a:t>
                      </a:r>
                      <a:endParaRPr lang="en-US" sz="1600" dirty="0">
                        <a:effectLst/>
                        <a:latin typeface="+mn-lt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60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二进制格式，追加。如果文件已存在，文件指针将会放在文件的结尾；如果不存在，创建新文件用于读写。</a:t>
                      </a:r>
                      <a:endParaRPr lang="zh-CN" altLang="en-US" sz="1600" dirty="0"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10085" marR="10085" marT="10085" marB="10085"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</a:rPr>
              <a:t>爬虫基本概念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 smtClean="0"/>
              <a:t>爬虫基本原理</a:t>
            </a:r>
            <a:endParaRPr lang="en-US" altLang="zh-CN" sz="2800" dirty="0"/>
          </a:p>
          <a:p>
            <a:r>
              <a:rPr lang="zh-CN" altLang="en-US" sz="2800" dirty="0" smtClean="0"/>
              <a:t>爬虫</a:t>
            </a:r>
            <a:r>
              <a:rPr lang="en-US" altLang="zh-CN" sz="2800" dirty="0" smtClean="0"/>
              <a:t>Python</a:t>
            </a:r>
            <a:r>
              <a:rPr lang="zh-CN" altLang="en-US" sz="2800" dirty="0" smtClean="0"/>
              <a:t>基础</a:t>
            </a:r>
            <a:endParaRPr lang="en-US" altLang="zh-CN" sz="2800" dirty="0"/>
          </a:p>
          <a:p>
            <a:r>
              <a:rPr lang="zh-CN" altLang="en-US" sz="2800" dirty="0"/>
              <a:t>爬虫实现</a:t>
            </a:r>
            <a:endParaRPr lang="en-US" altLang="zh-CN" sz="2800" dirty="0"/>
          </a:p>
          <a:p>
            <a:r>
              <a:rPr lang="zh-CN" altLang="en-US" sz="2800" dirty="0"/>
              <a:t>高阶爬虫简介</a:t>
            </a:r>
            <a:endParaRPr lang="en-US" altLang="zh-CN" sz="2800" dirty="0"/>
          </a:p>
          <a:p>
            <a:r>
              <a:rPr lang="zh-CN" altLang="en-US" sz="2800" dirty="0"/>
              <a:t>爬虫伦理</a:t>
            </a:r>
            <a:endParaRPr lang="en-US" altLang="zh-CN" sz="2800" dirty="0"/>
          </a:p>
          <a:p>
            <a:r>
              <a:rPr lang="zh-CN" altLang="en-US" sz="2800" dirty="0"/>
              <a:t>其他获取工具</a:t>
            </a:r>
            <a:endParaRPr lang="en-US" altLang="zh-CN" sz="2800" dirty="0"/>
          </a:p>
          <a:p>
            <a:r>
              <a:rPr lang="zh-CN" altLang="en-US" sz="2800" dirty="0"/>
              <a:t>操作实践</a:t>
            </a:r>
            <a:endParaRPr lang="en-US" altLang="zh-CN" sz="2800" dirty="0"/>
          </a:p>
        </p:txBody>
      </p:sp>
      <p:sp>
        <p:nvSpPr>
          <p:cNvPr id="4" name="线形标注 1(带边框和强调线) 3"/>
          <p:cNvSpPr/>
          <p:nvPr/>
        </p:nvSpPr>
        <p:spPr bwMode="auto">
          <a:xfrm>
            <a:off x="6382769" y="2147471"/>
            <a:ext cx="4505324" cy="1990725"/>
          </a:xfrm>
          <a:prstGeom prst="accentBorderCallout1">
            <a:avLst>
              <a:gd name="adj1" fmla="val 18237"/>
              <a:gd name="adj2" fmla="val -11329"/>
              <a:gd name="adj3" fmla="val 7909"/>
              <a:gd name="adj4" fmla="val -43931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  <a:latin typeface="+mn-ea"/>
              </a:rPr>
              <a:t> 爬虫是什么？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</a:rPr>
              <a:t> 爬虫能做什么</a:t>
            </a:r>
            <a:r>
              <a:rPr lang="zh-CN" altLang="en-US" dirty="0">
                <a:solidFill>
                  <a:schemeClr val="tx2"/>
                </a:solidFill>
                <a:latin typeface="+mn-ea"/>
              </a:rPr>
              <a:t>？</a:t>
            </a:r>
            <a:endParaRPr lang="en-US" altLang="zh-CN" dirty="0">
              <a:solidFill>
                <a:schemeClr val="tx2"/>
              </a:solidFill>
              <a:latin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kumimoji="0" lang="en-US" altLang="zh-CN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</a:rPr>
              <a:t> </a:t>
            </a:r>
            <a:r>
              <a:rPr kumimoji="0" lang="zh-CN" altLang="en-US" sz="2400" b="0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+mn-ea"/>
              </a:rPr>
              <a:t>典型爬虫应用及其流量分布</a:t>
            </a:r>
            <a:endParaRPr kumimoji="0" lang="en-US" altLang="zh-CN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ea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2"/>
                </a:solidFill>
                <a:latin typeface="+mn-ea"/>
              </a:rPr>
              <a:t> 爬虫类别</a:t>
            </a:r>
            <a:endParaRPr kumimoji="0" lang="zh-CN" altLang="en-US" sz="2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+mn-ea"/>
            </a:endParaRPr>
          </a:p>
        </p:txBody>
      </p:sp>
      <p:sp>
        <p:nvSpPr>
          <p:cNvPr id="5" name="线形标注 1(带边框和强调线) 4"/>
          <p:cNvSpPr/>
          <p:nvPr/>
        </p:nvSpPr>
        <p:spPr bwMode="auto">
          <a:xfrm>
            <a:off x="5791200" y="2238375"/>
            <a:ext cx="3581400" cy="2209800"/>
          </a:xfrm>
          <a:prstGeom prst="accentBorder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59739" y="2129473"/>
            <a:ext cx="5354090" cy="4114800"/>
          </a:xfrm>
        </p:spPr>
        <p:txBody>
          <a:bodyPr/>
          <a:lstStyle/>
          <a:p>
            <a:pPr lvl="1"/>
            <a:r>
              <a:rPr lang="zh-CN" altLang="en-US" sz="2400" dirty="0" smtClean="0"/>
              <a:t>读文件</a:t>
            </a:r>
            <a:endParaRPr lang="en-US" altLang="zh-CN" sz="2400" dirty="0" smtClean="0"/>
          </a:p>
          <a:p>
            <a:pPr lvl="2"/>
            <a:r>
              <a:rPr lang="en-US" altLang="zh-CN" sz="2000" dirty="0"/>
              <a:t>f = open('/Users/</a:t>
            </a:r>
            <a:r>
              <a:rPr lang="en-US" altLang="zh-CN" sz="2000" dirty="0" err="1"/>
              <a:t>michael</a:t>
            </a:r>
            <a:r>
              <a:rPr lang="en-US" altLang="zh-CN" sz="2000" dirty="0"/>
              <a:t>/test.txt', 'r</a:t>
            </a:r>
            <a:r>
              <a:rPr lang="en-US" altLang="zh-CN" sz="2000" dirty="0" smtClean="0"/>
              <a:t>')</a:t>
            </a:r>
            <a:endParaRPr lang="en-US" altLang="zh-CN" sz="2000" dirty="0" smtClean="0"/>
          </a:p>
          <a:p>
            <a:pPr lvl="2"/>
            <a:r>
              <a:rPr lang="en-US" altLang="zh-CN" sz="2000" dirty="0" smtClean="0"/>
              <a:t>print </a:t>
            </a:r>
            <a:r>
              <a:rPr lang="en-US" altLang="zh-CN" sz="2000" dirty="0" err="1" smtClean="0"/>
              <a:t>f.read</a:t>
            </a:r>
            <a:r>
              <a:rPr lang="en-US" altLang="zh-CN" sz="2000" dirty="0"/>
              <a:t>()</a:t>
            </a:r>
            <a:endParaRPr lang="en-US" altLang="zh-CN" sz="2000" dirty="0"/>
          </a:p>
          <a:p>
            <a:pPr lvl="2"/>
            <a:r>
              <a:rPr lang="en-US" altLang="zh-CN" sz="2000" dirty="0" err="1"/>
              <a:t>f.close</a:t>
            </a:r>
            <a:r>
              <a:rPr lang="en-US" altLang="zh-CN" sz="2000" dirty="0"/>
              <a:t>()</a:t>
            </a:r>
            <a:endParaRPr lang="en-US" altLang="zh-CN" sz="2000" dirty="0"/>
          </a:p>
          <a:p>
            <a:endParaRPr lang="en-US" altLang="zh-CN" sz="2800" dirty="0"/>
          </a:p>
          <a:p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文件操作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7168" y="3772581"/>
            <a:ext cx="3508376" cy="18397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168" y="6029960"/>
            <a:ext cx="3915325" cy="667385"/>
          </a:xfrm>
          <a:prstGeom prst="rect">
            <a:avLst/>
          </a:prstGeom>
        </p:spPr>
      </p:pic>
      <p:sp>
        <p:nvSpPr>
          <p:cNvPr id="24" name="内容占位符 1"/>
          <p:cNvSpPr txBox="1"/>
          <p:nvPr/>
        </p:nvSpPr>
        <p:spPr bwMode="auto">
          <a:xfrm>
            <a:off x="5662973" y="2129473"/>
            <a:ext cx="535409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1"/>
            <a:r>
              <a:rPr lang="zh-CN" altLang="en-US" sz="2400" kern="0" dirty="0" smtClean="0"/>
              <a:t>写文件</a:t>
            </a:r>
            <a:endParaRPr lang="en-US" altLang="zh-CN" sz="2400" kern="0" dirty="0" smtClean="0"/>
          </a:p>
          <a:p>
            <a:pPr lvl="2"/>
            <a:r>
              <a:rPr lang="en-US" altLang="zh-CN" sz="2000" kern="0" dirty="0" smtClean="0"/>
              <a:t> </a:t>
            </a:r>
            <a:endParaRPr lang="en-US" altLang="zh-CN" sz="2000" kern="0" dirty="0" smtClean="0"/>
          </a:p>
          <a:p>
            <a:endParaRPr lang="en-US" altLang="zh-CN" sz="2800" kern="0" dirty="0" smtClean="0"/>
          </a:p>
          <a:p>
            <a:endParaRPr lang="en-US" altLang="zh-CN" sz="2800" kern="0" dirty="0" smtClean="0"/>
          </a:p>
          <a:p>
            <a:endParaRPr lang="zh-CN" altLang="en-US" kern="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485" y="2499858"/>
            <a:ext cx="5460711" cy="115660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5485" y="4578894"/>
            <a:ext cx="5567684" cy="6462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函数</a:t>
            </a:r>
            <a:endParaRPr lang="zh-CN" altLang="en-US" dirty="0"/>
          </a:p>
        </p:txBody>
      </p:sp>
      <p:sp>
        <p:nvSpPr>
          <p:cNvPr id="4" name="AutoShape 2" descr="data:image/png;base64,iVBORw0KGgoAAAANSUhEUgAAAQMAAABkCAIAAAANNcLKAAAEtklEQVR4nO2a3dKrIAxFff+XzrlgxuEIxNBSzeZb66oixvxtBaeHAYDZ8bYDAClACQBmKAGggBIAzFACQAElAJihBIACSgAwQwkABZQAYIYSAAooAcDs7yjhOI7j+CvBwgf8oeZACeDwh5oDJYDDH2oOlAAO2ZvjXN93F/pHxehUPeKc6to5/idyXycK9iqZEShM3UDdzvZPtdc6F46mBe878n9qPryCQFVuG/fyuB212vluGZ117IxeCLwWtkGgKh8/+1s7IzHcNr3jTwTnlQJJEKhKZPXijMcvnLUThNWRBAJV+WC9fvuuiNtpXwvsE7ZEoCrOCttZsreL/np1NJp8mXa5V8Sl2xDiV8GTCJTkrb7hWf6nyF7ddx+i8ad4+9Tn2a+FZKnoMFiOZEuhBFiOZEuhBFiOZEtto4TZvQR7j98hmdZtugEl5EEyrXRDCzn5Esn0UfUWcvIlkulzPt6PTq2a/4so2sHu2ZEbDzhpzcLscrsf3f1JJF2XzviFUWePJoxi/11OLh0/65gKkt6rJ72mq4T44e349zgOdBUiimQAG+T9BCUkQTKADfJ+soES9iiHZAx7pL6QRwmjLa+zN3CukkMyhk1S3/vm4xzefiP6sil9sxGdSCMZxjbZl8DP9ja1kAwjYfaPSVT8GU14LJDHkIxkpwJAEiRbCiXAciRbCiXAciRbaj8lRNbczyzN98ttEMmwt6xWMKjfxb7fJngKybC3rNbrSnjGflokw96yWijhXSTDdj6Kz35En50/5VL3rHOhNRuG9pKuG0Eng/7ELYwcPkemvHoXARdbcma2Ln/9w2nl7m+/9W979zY5s/YdO12fPzb4LhpeXsiZ3FklzI53D633Ogp6250/pYTR4SiWzMg4WpMzvy8q4WNXI/YjRkY2c1aqi4yjNTnzq6KEhauj0WE38OQo+XqSM8Xf7BOcNffr+4TRist5sThXpUXJ15OEKa7X3PWPy1mnYy5i6Fob2XHs+962N2rtOEpwbpqwRj5i7hbksrwlfhXkaiTmbkEuy8/TPvXjb4wp+8Hx/Oh5bCgBfoBkS6EEWI5kS6EEWI5kS+2nhMja+oEl+C92FCpIBrxlneIfQJ9xYMskO0hGu2WRUMK7SEa7ZZFQwrtIRut8LB+dWjV/yqXuWedCazYM7SVdN4JOxuff2vEdPkemvHoXARdbcma2Ln/9w2nl7m+/9bta8id8MD+S4UvHf+xPEjS8vJAzubNKmB3vHtrgT0QRb53XVNDC6HAUS2ZkHK3Jmd8XlfCxqxH7ESMjmzkr1UXG0Zqc+VVRQnC19r2dnGUaoeTrSc4Uf7NPcNbcj+0TnPHbvcRozeZ7kgolX08Sprhec9c/LmedjrmIoWttZMex73vb3qg15SjBuWnCGvmIuVuQy/KW+FWQq5GYuwW5LD9P+4CPvzGm7AfH86PnsaEE+AGSLYUSYDmSLYUSYDmSLYUSYDmSLYUSYDmSLYUSYDmSLYUSYDmSLeV8LB+dWjUfdoXqApihBIACSgAwQwkABZSwjNGuenYcXoFKLAMlSEMlAMxQAkABJQCYoQSAAkoAMEMJAAWUAGCGEgAKKAHADCUAFFACgBlKACj8A9zJwiqHijmKAAAAAElFTkSuQmC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内容占位符 1"/>
          <p:cNvSpPr>
            <a:spLocks noGrp="1"/>
          </p:cNvSpPr>
          <p:nvPr>
            <p:ph idx="1"/>
          </p:nvPr>
        </p:nvSpPr>
        <p:spPr>
          <a:xfrm>
            <a:off x="736849" y="1972080"/>
            <a:ext cx="5536704" cy="2925040"/>
          </a:xfrm>
        </p:spPr>
        <p:txBody>
          <a:bodyPr/>
          <a:lstStyle/>
          <a:p>
            <a:r>
              <a:rPr lang="zh-CN" altLang="en-US" sz="2800" dirty="0"/>
              <a:t>定义函数</a:t>
            </a:r>
            <a:endParaRPr lang="en-US" altLang="zh-CN" sz="2800" dirty="0"/>
          </a:p>
          <a:p>
            <a:pPr lvl="1"/>
            <a:r>
              <a:rPr lang="zh-CN" altLang="en-US" sz="2400" dirty="0"/>
              <a:t>语法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r>
              <a:rPr lang="zh-CN" altLang="en-US" sz="2400" dirty="0"/>
              <a:t>调用</a:t>
            </a:r>
            <a:endParaRPr lang="en-US" altLang="zh-CN" sz="2400" dirty="0"/>
          </a:p>
          <a:p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28" y="2802370"/>
            <a:ext cx="3562350" cy="8953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28" y="4240846"/>
            <a:ext cx="3469521" cy="2402840"/>
          </a:xfrm>
          <a:prstGeom prst="rect">
            <a:avLst/>
          </a:prstGeom>
        </p:spPr>
      </p:pic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6566150" y="1972080"/>
          <a:ext cx="5359151" cy="496304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6810"/>
                <a:gridCol w="3482341"/>
              </a:tblGrid>
              <a:tr h="130525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chemeClr val="bg1"/>
                          </a:solidFill>
                        </a:rPr>
                        <a:t>函数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-apple-system"/>
                        </a:rPr>
                        <a:t>def myfun1(a, b, c):  </a:t>
                      </a:r>
                      <a:br>
                        <a:rPr lang="zh-CN" altLang="en-US" sz="1800" dirty="0">
                          <a:solidFill>
                            <a:schemeClr val="bg1"/>
                          </a:solidFill>
                          <a:latin typeface="-apple-system"/>
                        </a:rPr>
                      </a:br>
                      <a:r>
                        <a:rPr lang="zh-CN" altLang="en-US" sz="1800" dirty="0">
                          <a:solidFill>
                            <a:schemeClr val="bg1"/>
                          </a:solidFill>
                          <a:latin typeface="-apple-system"/>
                        </a:rPr>
                        <a:t>            </a:t>
                      </a: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-apple-system"/>
                        </a:rPr>
                        <a:t>print(a)</a:t>
                      </a:r>
                      <a:br>
                        <a:rPr lang="en-US" altLang="zh-CN" sz="1800" dirty="0">
                          <a:solidFill>
                            <a:schemeClr val="bg1"/>
                          </a:solidFill>
                          <a:latin typeface="-apple-system"/>
                        </a:rPr>
                      </a:b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-apple-system"/>
                        </a:rPr>
                        <a:t>            print(b)</a:t>
                      </a:r>
                      <a:br>
                        <a:rPr lang="en-US" altLang="zh-CN" sz="1800" dirty="0">
                          <a:solidFill>
                            <a:schemeClr val="bg1"/>
                          </a:solidFill>
                          <a:latin typeface="-apple-system"/>
                        </a:rPr>
                      </a:br>
                      <a:r>
                        <a:rPr lang="en-US" altLang="zh-CN" sz="1800" dirty="0">
                          <a:solidFill>
                            <a:schemeClr val="bg1"/>
                          </a:solidFill>
                          <a:latin typeface="-apple-system"/>
                        </a:rPr>
                        <a:t>            print(c)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40719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位置传参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  <a:t>myfun1(1, 2, 3)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19076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序列传参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  <a:t>L1 = [11,22,33]</a:t>
                      </a:r>
                      <a:b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</a:br>
                      <a: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  <a:t>T1 = (4.4,5.5,6.6)</a:t>
                      </a:r>
                      <a:b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</a:br>
                      <a: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  <a:t>S1 = "ABC"</a:t>
                      </a:r>
                      <a:b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</a:br>
                      <a: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  <a:t>myfun1(*L1)</a:t>
                      </a:r>
                      <a:b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</a:br>
                      <a: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  <a:t>myfun1(*T1)</a:t>
                      </a:r>
                      <a:endParaRPr lang="en-US" altLang="zh-CN" sz="1800" dirty="0">
                        <a:solidFill>
                          <a:srgbClr val="333333"/>
                        </a:solidFill>
                        <a:latin typeface="-apple-system"/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  <a:t>myfun1(*S1)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407196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关键字传参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  <a:t>myfun1(c = 33, b = 22, a = 11)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702831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字典关键字传参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  <a:t>d1 = {"c":33, "b":22, "a":11}</a:t>
                      </a:r>
                      <a:endParaRPr lang="en-US" altLang="zh-CN" sz="1800" dirty="0">
                        <a:solidFill>
                          <a:srgbClr val="333333"/>
                        </a:solidFill>
                        <a:latin typeface="-apple-system"/>
                      </a:endParaRPr>
                    </a:p>
                    <a:p>
                      <a:pPr algn="ctr"/>
                      <a:r>
                        <a:rPr lang="en-US" altLang="zh-CN" sz="1800" dirty="0">
                          <a:solidFill>
                            <a:srgbClr val="333333"/>
                          </a:solidFill>
                          <a:latin typeface="-apple-system"/>
                        </a:rPr>
                        <a:t>myfun1(**d1)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 bwMode="auto">
          <a:xfrm>
            <a:off x="286668" y="5820488"/>
            <a:ext cx="8567421" cy="93591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 bwMode="auto">
          <a:xfrm>
            <a:off x="281411" y="4753694"/>
            <a:ext cx="8567421" cy="10292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3" name="矩形 22"/>
          <p:cNvSpPr/>
          <p:nvPr/>
        </p:nvSpPr>
        <p:spPr bwMode="auto">
          <a:xfrm>
            <a:off x="297176" y="3644855"/>
            <a:ext cx="8567421" cy="102929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ahoma" panose="020B0604030504040204" pitchFamily="34" charset="0"/>
              <a:ea typeface="隶书" panose="02010509060101010101" pitchFamily="49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31125" y="1981026"/>
            <a:ext cx="8928791" cy="1857704"/>
          </a:xfrm>
        </p:spPr>
        <p:txBody>
          <a:bodyPr/>
          <a:lstStyle/>
          <a:p>
            <a:r>
              <a:rPr lang="zh-CN" altLang="en-US" dirty="0"/>
              <a:t>包的导入与使用</a:t>
            </a:r>
            <a:endParaRPr lang="en-US" altLang="zh-CN" dirty="0"/>
          </a:p>
          <a:p>
            <a:pPr lvl="1"/>
            <a:r>
              <a:rPr lang="zh-CN" altLang="en-US" sz="2000" dirty="0"/>
              <a:t>包就是文件夹，但该文件夹下必须存在 </a:t>
            </a:r>
            <a:r>
              <a:rPr lang="en-US" altLang="zh-CN" sz="2000" dirty="0"/>
              <a:t>__init__.py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lvl="1"/>
            <a:r>
              <a:rPr lang="zh-CN" altLang="en-US" sz="2000" dirty="0"/>
              <a:t>包的导入使用</a:t>
            </a:r>
            <a:r>
              <a:rPr lang="en-US" altLang="zh-CN" sz="2000" i="1" dirty="0"/>
              <a:t>import</a:t>
            </a:r>
            <a:r>
              <a:rPr lang="zh-CN" altLang="en-US" sz="2000" i="1" dirty="0"/>
              <a:t>、</a:t>
            </a:r>
            <a:r>
              <a:rPr lang="en-US" altLang="zh-CN" sz="2000" i="1" dirty="0"/>
              <a:t>from ... import</a:t>
            </a:r>
            <a:r>
              <a:rPr lang="en-US" altLang="zh-CN" sz="2000" dirty="0"/>
              <a:t> </a:t>
            </a:r>
            <a:r>
              <a:rPr lang="zh-CN" altLang="en-US" sz="2000" dirty="0"/>
              <a:t>语句，使用 “圆点模块名” 的结构化模块命名空间。</a:t>
            </a:r>
            <a:endParaRPr lang="en-US" altLang="zh-CN" sz="2000" dirty="0"/>
          </a:p>
          <a:p>
            <a:pPr marL="457200" lvl="1" indent="0">
              <a:buNone/>
            </a:pPr>
            <a:endParaRPr lang="en-US" altLang="zh-CN" sz="2400" dirty="0"/>
          </a:p>
          <a:p>
            <a:pPr lvl="1"/>
            <a:endParaRPr lang="en-US" altLang="zh-CN" sz="2400" dirty="0"/>
          </a:p>
          <a:p>
            <a:pPr lvl="2"/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的包</a:t>
            </a:r>
            <a:endParaRPr lang="zh-CN" altLang="en-US" dirty="0"/>
          </a:p>
        </p:txBody>
      </p:sp>
      <p:sp>
        <p:nvSpPr>
          <p:cNvPr id="4" name="AutoShape 2" descr="data:image/png;base64,iVBORw0KGgoAAAANSUhEUgAAAQMAAABkCAIAAAANNcLKAAAEtklEQVR4nO2a3dKrIAxFff+XzrlgxuEIxNBSzeZb66oixvxtBaeHAYDZ8bYDAClACQBmKAGggBIAzFACQAElAJihBIACSgAwQwkABZQAYIYSAAooAcDs7yjhOI7j+CvBwgf8oeZACeDwh5oDJYDDH2oOlAAO2ZvjXN93F/pHxehUPeKc6to5/idyXycK9iqZEShM3UDdzvZPtdc6F46mBe878n9qPryCQFVuG/fyuB212vluGZ117IxeCLwWtkGgKh8/+1s7IzHcNr3jTwTnlQJJEKhKZPXijMcvnLUThNWRBAJV+WC9fvuuiNtpXwvsE7ZEoCrOCttZsreL/np1NJp8mXa5V8Sl2xDiV8GTCJTkrb7hWf6nyF7ddx+i8ad4+9Tn2a+FZKnoMFiOZEuhBFiOZEuhBFiOZEtto4TZvQR7j98hmdZtugEl5EEyrXRDCzn5Esn0UfUWcvIlkulzPt6PTq2a/4so2sHu2ZEbDzhpzcLscrsf3f1JJF2XzviFUWePJoxi/11OLh0/65gKkt6rJ72mq4T44e349zgOdBUiimQAG+T9BCUkQTKADfJ+soES9iiHZAx7pL6QRwmjLa+zN3CukkMyhk1S3/vm4xzefiP6sil9sxGdSCMZxjbZl8DP9ja1kAwjYfaPSVT8GU14LJDHkIxkpwJAEiRbCiXAciRbCiXAciRbaj8lRNbczyzN98ttEMmwt6xWMKjfxb7fJngKybC3rNbrSnjGflokw96yWijhXSTDdj6Kz35En50/5VL3rHOhNRuG9pKuG0Eng/7ELYwcPkemvHoXARdbcma2Ln/9w2nl7m+/9W979zY5s/YdO12fPzb4LhpeXsiZ3FklzI53D633Ogp6250/pYTR4SiWzMg4WpMzvy8q4WNXI/YjRkY2c1aqi4yjNTnzq6KEhauj0WE38OQo+XqSM8Xf7BOcNffr+4TRist5sThXpUXJ15OEKa7X3PWPy1mnYy5i6Fob2XHs+962N2rtOEpwbpqwRj5i7hbksrwlfhXkaiTmbkEuy8/TPvXjb4wp+8Hx/Oh5bCgBfoBkS6EEWI5kS6EEWI5kS+2nhMja+oEl+C92FCpIBrxlneIfQJ9xYMskO0hGu2WRUMK7SEa7ZZFQwrtIRut8LB+dWjV/yqXuWedCazYM7SVdN4JOxuff2vEdPkemvHoXARdbcma2Ln/9w2nl7m+/9bta8id8MD+S4UvHf+xPEjS8vJAzubNKmB3vHtrgT0QRb53XVNDC6HAUS2ZkHK3Jmd8XlfCxqxH7ESMjmzkr1UXG0Zqc+VVRQnC19r2dnGUaoeTrSc4Uf7NPcNbcj+0TnPHbvcRozeZ7kgolX08Sprhec9c/LmedjrmIoWttZMex73vb3qg15SjBuWnCGvmIuVuQy/KW+FWQq5GYuwW5LD9P+4CPvzGm7AfH86PnsaEE+AGSLYUSYDmSLYUSYDmSLYUSYDmSLYUSYDmSLYUSYDmSLYUSYDmSLeV8LB+dWjUfdoXqApihBIACSgAwQwkABZSwjNGuenYcXoFKLAMlSEMlAMxQAkABJQCYoQSAAkoAMEMJAAWUAGCGEgAKKAHADCUAFFACgBlKACj8A9zJwiqHijmKAAAAAElFTkSuQmCC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238" y="998155"/>
            <a:ext cx="3513314" cy="13564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716"/>
          <a:stretch>
            <a:fillRect/>
          </a:stretch>
        </p:blipFill>
        <p:spPr>
          <a:xfrm>
            <a:off x="9012550" y="2228631"/>
            <a:ext cx="3085002" cy="42430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2" y="3691871"/>
            <a:ext cx="3467100" cy="4953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72" y="4157832"/>
            <a:ext cx="8543925" cy="4953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816" y="5855849"/>
            <a:ext cx="5611705" cy="45032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6" y="6297805"/>
            <a:ext cx="6068652" cy="41637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66" y="4780103"/>
            <a:ext cx="4095750" cy="5048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676" y="5279923"/>
            <a:ext cx="6657975" cy="46672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220022" y="3677090"/>
            <a:ext cx="3019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导入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调用方式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220021" y="4731637"/>
            <a:ext cx="3019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导入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调用方式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96000" y="5828314"/>
            <a:ext cx="3019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导入</a:t>
            </a:r>
            <a:r>
              <a:rPr lang="en-US" altLang="zh-CN" dirty="0">
                <a:solidFill>
                  <a:srgbClr val="FF0000"/>
                </a:solidFill>
              </a:rPr>
              <a:t>+</a:t>
            </a:r>
            <a:r>
              <a:rPr lang="zh-CN" altLang="en-US" dirty="0">
                <a:solidFill>
                  <a:srgbClr val="FF0000"/>
                </a:solidFill>
              </a:rPr>
              <a:t>调用方式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16809" y="2032000"/>
            <a:ext cx="10758381" cy="4611686"/>
          </a:xfrm>
        </p:spPr>
        <p:txBody>
          <a:bodyPr/>
          <a:lstStyle/>
          <a:p>
            <a:r>
              <a:rPr lang="zh-CN" altLang="en-US" sz="2000" dirty="0"/>
              <a:t>类：描述具有相同的属性和方法的对象的集合。定义了集合中每个对象共有的属性和方法。</a:t>
            </a:r>
            <a:endParaRPr lang="zh-CN" altLang="en-US" sz="2000" dirty="0"/>
          </a:p>
          <a:p>
            <a:r>
              <a:rPr lang="zh-CN" altLang="en-US" sz="2000" dirty="0"/>
              <a:t>方法：类中定义的函数。</a:t>
            </a:r>
            <a:endParaRPr lang="zh-CN" altLang="en-US" sz="2000" dirty="0"/>
          </a:p>
          <a:p>
            <a:r>
              <a:rPr lang="zh-CN" altLang="en-US" sz="2000" dirty="0"/>
              <a:t>类变量：类变量在实例化的对象中是公用的。定义在类中且在函数体之外。通常不作为实例变量使用。</a:t>
            </a:r>
            <a:endParaRPr lang="zh-CN" altLang="en-US" sz="2000" dirty="0"/>
          </a:p>
          <a:p>
            <a:r>
              <a:rPr lang="zh-CN" altLang="en-US" sz="2000" dirty="0"/>
              <a:t>数据成员：类变量或者实例变量用于处理类及其实例对象的相关的数据。</a:t>
            </a:r>
            <a:endParaRPr lang="zh-CN" altLang="en-US" sz="2000" dirty="0"/>
          </a:p>
          <a:p>
            <a:r>
              <a:rPr lang="zh-CN" altLang="en-US" sz="2000" dirty="0"/>
              <a:t>方法重写：如果从父类继承的方法不能满足子类的需求，可以对其进行改写，这个过程叫方法的覆盖</a:t>
            </a:r>
            <a:endParaRPr lang="en-US" altLang="zh-CN" sz="2000" dirty="0"/>
          </a:p>
          <a:p>
            <a:r>
              <a:rPr lang="zh-CN" altLang="en-US" sz="2000" dirty="0"/>
              <a:t>实例变量：定义在方法中的变量，只作用于当前实例的类。</a:t>
            </a:r>
            <a:endParaRPr lang="zh-CN" altLang="en-US" sz="2000" dirty="0"/>
          </a:p>
          <a:p>
            <a:r>
              <a:rPr lang="zh-CN" altLang="en-US" sz="2000" dirty="0"/>
              <a:t>继承：即一个派生类继承基类的字段和方法。继承也允许把一个派生类的对象作为一个基类对象对待，如：一个</a:t>
            </a:r>
            <a:r>
              <a:rPr lang="en-US" altLang="zh-CN" sz="2000" dirty="0"/>
              <a:t>Dog</a:t>
            </a:r>
            <a:r>
              <a:rPr lang="zh-CN" altLang="en-US" sz="2000" dirty="0"/>
              <a:t>类型的对象派生自</a:t>
            </a:r>
            <a:r>
              <a:rPr lang="en-US" altLang="zh-CN" sz="2000" dirty="0"/>
              <a:t>Animal</a:t>
            </a:r>
            <a:r>
              <a:rPr lang="zh-CN" altLang="en-US" sz="2000" dirty="0"/>
              <a:t>类，这是模拟</a:t>
            </a:r>
            <a:r>
              <a:rPr lang="en-US" altLang="zh-CN" sz="2000" dirty="0"/>
              <a:t>“</a:t>
            </a:r>
            <a:r>
              <a:rPr lang="zh-CN" altLang="en-US" sz="2000" dirty="0"/>
              <a:t>（</a:t>
            </a:r>
            <a:r>
              <a:rPr lang="en-US" altLang="zh-CN" sz="2000" dirty="0"/>
              <a:t>is-a</a:t>
            </a:r>
            <a:r>
              <a:rPr lang="zh-CN" altLang="en-US" sz="2000" dirty="0"/>
              <a:t>）</a:t>
            </a:r>
            <a:r>
              <a:rPr lang="en-US" altLang="zh-CN" sz="2000" dirty="0"/>
              <a:t>”</a:t>
            </a:r>
            <a:r>
              <a:rPr lang="zh-CN" altLang="en-US" sz="2000" dirty="0"/>
              <a:t>关系。</a:t>
            </a:r>
            <a:endParaRPr lang="zh-CN" altLang="en-US" sz="2000" dirty="0"/>
          </a:p>
          <a:p>
            <a:r>
              <a:rPr lang="zh-CN" altLang="en-US" sz="2000" dirty="0"/>
              <a:t>实例化：创建一个类的实例，类的具体对象。</a:t>
            </a:r>
            <a:endParaRPr lang="zh-CN" altLang="en-US" sz="2000" dirty="0"/>
          </a:p>
          <a:p>
            <a:r>
              <a:rPr lang="zh-CN" altLang="en-US" sz="2000" dirty="0"/>
              <a:t>对象：通过类定义的数据结构实例。对象包括两个数据成员（类变量和实例变量）和方法。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面向对象编程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716809" y="2032000"/>
            <a:ext cx="10758381" cy="4611686"/>
          </a:xfrm>
        </p:spPr>
        <p:txBody>
          <a:bodyPr/>
          <a:lstStyle/>
          <a:p>
            <a:r>
              <a:rPr lang="zh-CN" altLang="en-US" sz="2000" dirty="0"/>
              <a:t>类：描述具有相同的属性和方法的对象的集合。定义了集合中每个对象共有的属性和方法。</a:t>
            </a:r>
            <a:endParaRPr lang="zh-CN" altLang="en-US" sz="2000" dirty="0"/>
          </a:p>
          <a:p>
            <a:r>
              <a:rPr lang="zh-CN" altLang="en-US" sz="2000" dirty="0"/>
              <a:t>方法：类中定义的函数。</a:t>
            </a:r>
            <a:endParaRPr lang="zh-CN" altLang="en-US" sz="2000" dirty="0"/>
          </a:p>
          <a:p>
            <a:r>
              <a:rPr lang="zh-CN" altLang="en-US" sz="2000" dirty="0"/>
              <a:t>类变量：类变量在实例化的对象中是公用的。定义在类中且在函数体之外。通常不作为实例变量使用。</a:t>
            </a:r>
            <a:endParaRPr lang="zh-CN" altLang="en-US" sz="2000" dirty="0"/>
          </a:p>
          <a:p>
            <a:r>
              <a:rPr lang="zh-CN" altLang="en-US" sz="2000" dirty="0"/>
              <a:t>数据成员：类变量或者实例变量用于处理类及其实例对象的相关的数据。</a:t>
            </a:r>
            <a:endParaRPr lang="zh-CN" altLang="en-US" sz="2000" dirty="0"/>
          </a:p>
          <a:p>
            <a:r>
              <a:rPr lang="zh-CN" altLang="en-US" sz="2000" dirty="0"/>
              <a:t>方法重写：如果从父类继承的方法不能满足子类的需求，可以对其进行改写，这个过程叫方法的覆盖</a:t>
            </a:r>
            <a:endParaRPr lang="en-US" altLang="zh-CN" sz="2000" dirty="0"/>
          </a:p>
          <a:p>
            <a:r>
              <a:rPr lang="zh-CN" altLang="en-US" sz="2000" dirty="0"/>
              <a:t>实例变量：定义在方法中的变量，只作用于当前实例的类。</a:t>
            </a:r>
            <a:endParaRPr lang="zh-CN" altLang="en-US" sz="2000" dirty="0"/>
          </a:p>
          <a:p>
            <a:r>
              <a:rPr lang="zh-CN" altLang="en-US" sz="2000" dirty="0"/>
              <a:t>继承：即一个派生类继承基类的字段和方法。继承也允许把一个派生类的对象作为一个基类对象对待，如：一个</a:t>
            </a:r>
            <a:r>
              <a:rPr lang="en-US" altLang="zh-CN" sz="2000" dirty="0"/>
              <a:t>Dog</a:t>
            </a:r>
            <a:r>
              <a:rPr lang="zh-CN" altLang="en-US" sz="2000" dirty="0"/>
              <a:t>类型的对象派生自</a:t>
            </a:r>
            <a:r>
              <a:rPr lang="en-US" altLang="zh-CN" sz="2000" dirty="0"/>
              <a:t>Animal</a:t>
            </a:r>
            <a:r>
              <a:rPr lang="zh-CN" altLang="en-US" sz="2000" dirty="0"/>
              <a:t>类，这是模拟</a:t>
            </a:r>
            <a:r>
              <a:rPr lang="en-US" altLang="zh-CN" sz="2000" dirty="0"/>
              <a:t>“</a:t>
            </a:r>
            <a:r>
              <a:rPr lang="zh-CN" altLang="en-US" sz="2000" dirty="0"/>
              <a:t>（</a:t>
            </a:r>
            <a:r>
              <a:rPr lang="en-US" altLang="zh-CN" sz="2000" dirty="0"/>
              <a:t>is-a</a:t>
            </a:r>
            <a:r>
              <a:rPr lang="zh-CN" altLang="en-US" sz="2000" dirty="0"/>
              <a:t>）</a:t>
            </a:r>
            <a:r>
              <a:rPr lang="en-US" altLang="zh-CN" sz="2000" dirty="0"/>
              <a:t>”</a:t>
            </a:r>
            <a:r>
              <a:rPr lang="zh-CN" altLang="en-US" sz="2000" dirty="0"/>
              <a:t>关系。</a:t>
            </a:r>
            <a:endParaRPr lang="zh-CN" altLang="en-US" sz="2000" dirty="0"/>
          </a:p>
          <a:p>
            <a:r>
              <a:rPr lang="zh-CN" altLang="en-US" sz="2000" dirty="0"/>
              <a:t>实例化：创建一个类的实例，类的具体对象。</a:t>
            </a:r>
            <a:endParaRPr lang="zh-CN" altLang="en-US" sz="2000" dirty="0"/>
          </a:p>
          <a:p>
            <a:r>
              <a:rPr lang="zh-CN" altLang="en-US" sz="2000" dirty="0"/>
              <a:t>对象：通过类定义的数据结构实例。对象包括两个数据成员（类变量和实例变量）和方法。</a:t>
            </a:r>
            <a:endParaRPr lang="zh-CN" altLang="en-US" sz="2000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面向对象编程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20" y="1838088"/>
            <a:ext cx="6893129" cy="4611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MySQL</a:t>
            </a:r>
            <a:endParaRPr lang="en-US" altLang="zh-CN" dirty="0"/>
          </a:p>
          <a:p>
            <a:r>
              <a:rPr lang="en-US" altLang="zh-CN" dirty="0"/>
              <a:t>PostgreSQL</a:t>
            </a:r>
            <a:endParaRPr lang="en-US" altLang="zh-CN" dirty="0"/>
          </a:p>
          <a:p>
            <a:r>
              <a:rPr lang="en-US" altLang="zh-CN" dirty="0"/>
              <a:t>Microsoft SQL Server 2000</a:t>
            </a:r>
            <a:endParaRPr lang="en-US" altLang="zh-CN" dirty="0"/>
          </a:p>
          <a:p>
            <a:r>
              <a:rPr lang="en-US" altLang="zh-CN" dirty="0"/>
              <a:t>Informix</a:t>
            </a:r>
            <a:endParaRPr lang="en-US" altLang="zh-CN" dirty="0"/>
          </a:p>
          <a:p>
            <a:r>
              <a:rPr lang="en-US" altLang="zh-CN" dirty="0" err="1"/>
              <a:t>Interbase</a:t>
            </a:r>
            <a:endParaRPr lang="en-US" altLang="zh-CN" dirty="0"/>
          </a:p>
          <a:p>
            <a:r>
              <a:rPr lang="en-US" altLang="zh-CN" dirty="0"/>
              <a:t>Oracle</a:t>
            </a:r>
            <a:endParaRPr lang="en-US" altLang="zh-CN" dirty="0"/>
          </a:p>
          <a:p>
            <a:r>
              <a:rPr lang="en-US" altLang="zh-CN" dirty="0"/>
              <a:t>Sybase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数据库操作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096000" y="4294779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和数据库建立连接</a:t>
            </a:r>
            <a:br>
              <a:rPr lang="zh-CN" altLang="en-US" dirty="0"/>
            </a:br>
            <a:r>
              <a:rPr lang="en-US" altLang="zh-CN" dirty="0"/>
              <a:t>2.</a:t>
            </a:r>
            <a:r>
              <a:rPr lang="zh-CN" altLang="en-US" dirty="0"/>
              <a:t>执行</a:t>
            </a:r>
            <a:r>
              <a:rPr lang="en-US" altLang="zh-CN" dirty="0" err="1"/>
              <a:t>sql</a:t>
            </a:r>
            <a:r>
              <a:rPr lang="zh-CN" altLang="en-US" dirty="0"/>
              <a:t>语句</a:t>
            </a:r>
            <a:r>
              <a:rPr lang="en-US" altLang="zh-CN" dirty="0"/>
              <a:t>,</a:t>
            </a:r>
            <a:r>
              <a:rPr lang="zh-CN" altLang="en-US" dirty="0"/>
              <a:t>接收返回值</a:t>
            </a:r>
            <a:br>
              <a:rPr lang="zh-CN" altLang="en-US" dirty="0"/>
            </a:br>
            <a:r>
              <a:rPr lang="en-US" altLang="zh-CN" dirty="0"/>
              <a:t>3.</a:t>
            </a:r>
            <a:r>
              <a:rPr lang="zh-CN" altLang="en-US" dirty="0"/>
              <a:t>关闭数据库连接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MySQL</a:t>
            </a:r>
            <a:endParaRPr lang="en-US" altLang="zh-CN" dirty="0"/>
          </a:p>
          <a:p>
            <a:r>
              <a:rPr lang="en-US" altLang="zh-CN" dirty="0"/>
              <a:t>PostgreSQL</a:t>
            </a:r>
            <a:endParaRPr lang="en-US" altLang="zh-CN" dirty="0"/>
          </a:p>
          <a:p>
            <a:r>
              <a:rPr lang="en-US" altLang="zh-CN" dirty="0"/>
              <a:t>Microsoft SQL Server 2000</a:t>
            </a:r>
            <a:endParaRPr lang="en-US" altLang="zh-CN" dirty="0"/>
          </a:p>
          <a:p>
            <a:r>
              <a:rPr lang="en-US" altLang="zh-CN" dirty="0"/>
              <a:t>Informix</a:t>
            </a:r>
            <a:endParaRPr lang="en-US" altLang="zh-CN" dirty="0"/>
          </a:p>
          <a:p>
            <a:r>
              <a:rPr lang="en-US" altLang="zh-CN" dirty="0" err="1"/>
              <a:t>Interbase</a:t>
            </a:r>
            <a:endParaRPr lang="en-US" altLang="zh-CN" dirty="0"/>
          </a:p>
          <a:p>
            <a:r>
              <a:rPr lang="en-US" altLang="zh-CN" dirty="0"/>
              <a:t>Oracle</a:t>
            </a:r>
            <a:endParaRPr lang="en-US" altLang="zh-CN" dirty="0"/>
          </a:p>
          <a:p>
            <a:r>
              <a:rPr lang="en-US" altLang="zh-CN" dirty="0"/>
              <a:t>Sybase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数据库操作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2092" y="2017712"/>
            <a:ext cx="6780969" cy="484028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938" y="2017712"/>
            <a:ext cx="4054827" cy="25833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爬虫基本概念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爬虫基本原理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爬虫</a:t>
            </a:r>
            <a:r>
              <a:rPr lang="en-US" altLang="zh-CN" sz="2800" dirty="0"/>
              <a:t>Python</a:t>
            </a:r>
            <a:r>
              <a:rPr lang="zh-CN" altLang="en-US" sz="2800" dirty="0"/>
              <a:t>基础</a:t>
            </a:r>
            <a:endParaRPr lang="en-US" altLang="zh-CN" sz="2800" dirty="0"/>
          </a:p>
          <a:p>
            <a:r>
              <a:rPr lang="zh-CN" altLang="en-US" sz="2800" dirty="0"/>
              <a:t>爬虫实现</a:t>
            </a:r>
            <a:endParaRPr lang="en-US" altLang="zh-CN" sz="2800" dirty="0"/>
          </a:p>
          <a:p>
            <a:r>
              <a:rPr lang="zh-CN" altLang="en-US" sz="2800" dirty="0"/>
              <a:t>高阶爬虫简介</a:t>
            </a:r>
            <a:endParaRPr lang="en-US" altLang="zh-CN" sz="2800" dirty="0"/>
          </a:p>
          <a:p>
            <a:r>
              <a:rPr lang="zh-CN" altLang="en-US" sz="2800" dirty="0"/>
              <a:t>爬虫伦理</a:t>
            </a:r>
            <a:endParaRPr lang="en-US" altLang="zh-CN" sz="2800" dirty="0"/>
          </a:p>
          <a:p>
            <a:r>
              <a:rPr lang="zh-CN" altLang="en-US" sz="2800" dirty="0"/>
              <a:t>其他获取工具</a:t>
            </a:r>
            <a:endParaRPr lang="en-US" altLang="zh-CN" sz="2800" dirty="0"/>
          </a:p>
          <a:p>
            <a:r>
              <a:rPr lang="zh-CN" altLang="en-US" sz="2800" dirty="0"/>
              <a:t>操作实践</a:t>
            </a:r>
            <a:endParaRPr lang="en-US" altLang="zh-CN" sz="2800" dirty="0"/>
          </a:p>
          <a:p>
            <a:endParaRPr lang="zh-CN" altLang="en-US" dirty="0"/>
          </a:p>
        </p:txBody>
      </p:sp>
      <p:sp>
        <p:nvSpPr>
          <p:cNvPr id="4" name="线形标注 1(带边框和强调线) 3"/>
          <p:cNvSpPr/>
          <p:nvPr/>
        </p:nvSpPr>
        <p:spPr bwMode="auto">
          <a:xfrm>
            <a:off x="6564695" y="2206919"/>
            <a:ext cx="4505324" cy="2771481"/>
          </a:xfrm>
          <a:prstGeom prst="accentBorderCallout1">
            <a:avLst>
              <a:gd name="adj1" fmla="val 31938"/>
              <a:gd name="adj2" fmla="val -12511"/>
              <a:gd name="adj3" fmla="val 21021"/>
              <a:gd name="adj4" fmla="val -5270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lvl="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人虫上网过程</a:t>
            </a:r>
            <a:r>
              <a:rPr lang="zh-CN" altLang="en-US" dirty="0" smtClean="0"/>
              <a:t>对比</a:t>
            </a:r>
            <a:endParaRPr lang="en-US" altLang="zh-CN" dirty="0" smtClean="0"/>
          </a:p>
          <a:p>
            <a:pPr lvl="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最简爬虫</a:t>
            </a:r>
            <a:r>
              <a:rPr lang="en-US" altLang="zh-CN" dirty="0"/>
              <a:t>Python</a:t>
            </a:r>
            <a:r>
              <a:rPr lang="zh-CN" altLang="en-US" dirty="0" smtClean="0"/>
              <a:t>代码</a:t>
            </a:r>
            <a:r>
              <a:rPr lang="zh-CN" altLang="en-US" dirty="0"/>
              <a:t>及</a:t>
            </a:r>
            <a:r>
              <a:rPr lang="zh-CN" altLang="en-US" dirty="0" smtClean="0"/>
              <a:t>解析</a:t>
            </a:r>
            <a:endParaRPr lang="en-US" altLang="zh-CN" dirty="0" smtClean="0"/>
          </a:p>
          <a:p>
            <a:pPr lvl="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网页</a:t>
            </a:r>
            <a:r>
              <a:rPr lang="zh-CN" altLang="en-US" dirty="0" smtClean="0"/>
              <a:t>构成</a:t>
            </a:r>
            <a:endParaRPr lang="en-US" altLang="zh-CN" dirty="0" smtClean="0"/>
          </a:p>
          <a:p>
            <a:pPr lvl="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网页</a:t>
            </a:r>
            <a:r>
              <a:rPr lang="zh-CN" altLang="en-US" dirty="0" smtClean="0"/>
              <a:t>获取</a:t>
            </a:r>
            <a:endParaRPr lang="en-US" altLang="zh-CN" dirty="0" smtClean="0"/>
          </a:p>
          <a:p>
            <a:pPr lvl="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网页</a:t>
            </a:r>
            <a:r>
              <a:rPr lang="zh-CN" altLang="en-US" dirty="0" smtClean="0"/>
              <a:t>解析</a:t>
            </a:r>
            <a:endParaRPr lang="en-US" altLang="zh-CN" dirty="0" smtClean="0"/>
          </a:p>
          <a:p>
            <a:pPr lvl="0"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网页目标数据存储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人虫上网过程对比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14" y="2203744"/>
            <a:ext cx="1457190" cy="215163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441" r="5511" b="528"/>
          <a:stretch>
            <a:fillRect/>
          </a:stretch>
        </p:blipFill>
        <p:spPr>
          <a:xfrm>
            <a:off x="381600" y="4722922"/>
            <a:ext cx="2732817" cy="1462088"/>
          </a:xfrm>
          <a:prstGeom prst="rect">
            <a:avLst/>
          </a:prstGeom>
        </p:spPr>
      </p:pic>
      <p:graphicFrame>
        <p:nvGraphicFramePr>
          <p:cNvPr id="8" name="图示 7"/>
          <p:cNvGraphicFramePr/>
          <p:nvPr/>
        </p:nvGraphicFramePr>
        <p:xfrm>
          <a:off x="3425795" y="2123106"/>
          <a:ext cx="8128000" cy="238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图示 8"/>
          <p:cNvGraphicFramePr/>
          <p:nvPr/>
        </p:nvGraphicFramePr>
        <p:xfrm>
          <a:off x="3425795" y="4255592"/>
          <a:ext cx="8409250" cy="23880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找到网址</a:t>
            </a:r>
            <a:endParaRPr lang="en-US" altLang="zh-CN" dirty="0"/>
          </a:p>
          <a:p>
            <a:r>
              <a:rPr lang="zh-CN" altLang="en-US" dirty="0"/>
              <a:t>发送请求</a:t>
            </a:r>
            <a:endParaRPr lang="en-US" altLang="zh-CN" dirty="0"/>
          </a:p>
          <a:p>
            <a:r>
              <a:rPr lang="zh-CN" altLang="en-US" dirty="0"/>
              <a:t>获得</a:t>
            </a:r>
            <a:r>
              <a:rPr lang="en-US" altLang="zh-CN" dirty="0"/>
              <a:t>html</a:t>
            </a:r>
            <a:r>
              <a:rPr lang="zh-CN" altLang="en-US" dirty="0"/>
              <a:t>源文件</a:t>
            </a:r>
            <a:endParaRPr lang="en-US" altLang="zh-CN" dirty="0"/>
          </a:p>
          <a:p>
            <a:r>
              <a:rPr lang="zh-CN" altLang="en-US" dirty="0"/>
              <a:t>解析</a:t>
            </a:r>
            <a:r>
              <a:rPr lang="en-US" altLang="zh-CN" dirty="0"/>
              <a:t>html</a:t>
            </a:r>
            <a:endParaRPr lang="en-US" altLang="zh-CN" dirty="0"/>
          </a:p>
          <a:p>
            <a:r>
              <a:rPr lang="zh-CN" altLang="en-US" dirty="0"/>
              <a:t>目标数据提取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最简</a:t>
            </a:r>
            <a:r>
              <a:rPr lang="en-US" altLang="zh-CN" dirty="0"/>
              <a:t>Python</a:t>
            </a:r>
            <a:r>
              <a:rPr lang="zh-CN" altLang="en-US" dirty="0"/>
              <a:t>爬虫代码解析</a:t>
            </a:r>
            <a:endParaRPr lang="zh-CN" altLang="en-US" dirty="0"/>
          </a:p>
        </p:txBody>
      </p:sp>
      <p:sp>
        <p:nvSpPr>
          <p:cNvPr id="4" name="Rectangle 1"/>
          <p:cNvSpPr>
            <a:spLocks noGrp="1" noChangeArrowheads="1"/>
          </p:cNvSpPr>
          <p:nvPr/>
        </p:nvSpPr>
        <p:spPr bwMode="auto">
          <a:xfrm>
            <a:off x="4826000" y="2093118"/>
            <a:ext cx="7366000" cy="3196175"/>
          </a:xfrm>
          <a:prstGeom prst="rect">
            <a:avLst/>
          </a:prstGeom>
          <a:solidFill>
            <a:srgbClr val="F6F6F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33308" rIns="0" bIns="133308" numCol="1" rtlCol="0" anchor="ctr" anchorCtr="0" compatLnSpc="1">
            <a:spAutoFit/>
          </a:bodyPr>
          <a:lstStyle>
            <a:lvl1pPr marL="384175" indent="-384175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175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 urllib2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 lxml.html import 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document_fromstring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zh-CN" sz="14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altLang="zh-CN" sz="1400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r"https</a:t>
            </a:r>
            <a:r>
              <a:rPr lang="en-US" altLang="zh-CN" sz="14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://www.chsi.com.cn/jyzx/201808/20180827/1716444534.html"</a:t>
            </a:r>
            <a:endParaRPr lang="en-US" altLang="zh-CN" sz="1400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html = urllib2.urlopen(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url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).read()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doc=</a:t>
            </a:r>
            <a:r>
              <a:rPr lang="en-US" altLang="zh-CN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document_fromstring</a:t>
            </a:r>
            <a:r>
              <a:rPr lang="en-US" altLang="zh-CN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(html)</a:t>
            </a:r>
            <a:endParaRPr lang="en-US" altLang="zh-CN" dirty="0">
              <a:solidFill>
                <a:srgbClr val="000088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ea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en-US" altLang="zh-CN" sz="14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 </a:t>
            </a:r>
            <a:r>
              <a:rPr lang="en-US" altLang="zh-CN" sz="1400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doc.xpath</a:t>
            </a:r>
            <a:r>
              <a:rPr lang="en-US" altLang="zh-CN" sz="14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('/html/body/div[2]/div[1]/div[2]')[0].</a:t>
            </a:r>
            <a:r>
              <a:rPr lang="en-US" altLang="zh-CN" sz="1400" dirty="0" err="1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text_content</a:t>
            </a:r>
            <a:r>
              <a:rPr lang="en-US" altLang="zh-CN" sz="1400" dirty="0">
                <a:solidFill>
                  <a:srgbClr val="00008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zh-CN" altLang="zh-CN" sz="2800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943817" y="1947184"/>
            <a:ext cx="10363200" cy="4114800"/>
          </a:xfrm>
        </p:spPr>
        <p:txBody>
          <a:bodyPr/>
          <a:lstStyle/>
          <a:p>
            <a:r>
              <a:rPr lang="zh-CN" altLang="en-US" dirty="0" smtClean="0"/>
              <a:t>网络数据的获取手段有哪些？</a:t>
            </a:r>
            <a:endParaRPr lang="zh-CN" altLang="en-US" dirty="0"/>
          </a:p>
        </p:txBody>
      </p:sp>
      <p:graphicFrame>
        <p:nvGraphicFramePr>
          <p:cNvPr id="4" name="内容占位符 3"/>
          <p:cNvGraphicFramePr/>
          <p:nvPr/>
        </p:nvGraphicFramePr>
        <p:xfrm>
          <a:off x="1576917" y="1764849"/>
          <a:ext cx="9097001" cy="4757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爬虫是什么</a:t>
            </a:r>
            <a:r>
              <a:rPr lang="zh-CN" altLang="en-US" dirty="0" smtClean="0"/>
              <a:t>？</a:t>
            </a:r>
            <a:endParaRPr lang="zh-CN" altLang="en-US" dirty="0"/>
          </a:p>
        </p:txBody>
      </p:sp>
      <p:sp>
        <p:nvSpPr>
          <p:cNvPr id="5" name="内容占位符 8"/>
          <p:cNvSpPr txBox="1"/>
          <p:nvPr/>
        </p:nvSpPr>
        <p:spPr bwMode="auto">
          <a:xfrm>
            <a:off x="1781453" y="6244319"/>
            <a:ext cx="3989381" cy="55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案例：抢票</a:t>
            </a:r>
            <a:endParaRPr lang="zh-CN" altLang="en-US" sz="2400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互联网结构图</a:t>
            </a:r>
            <a:endParaRPr lang="en-US" altLang="zh-CN" dirty="0"/>
          </a:p>
          <a:p>
            <a:r>
              <a:rPr lang="zh-CN" altLang="en-US" dirty="0"/>
              <a:t>搜索引擎原理</a:t>
            </a:r>
            <a:endParaRPr lang="en-US" altLang="zh-CN" dirty="0"/>
          </a:p>
          <a:p>
            <a:r>
              <a:rPr lang="zh-CN" altLang="en-US" dirty="0"/>
              <a:t>暗网与互联网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网页构成</a:t>
            </a:r>
            <a:endParaRPr lang="zh-CN" alt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136" y="1816100"/>
            <a:ext cx="7419863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最简</a:t>
            </a:r>
            <a:r>
              <a:rPr lang="en-US" altLang="zh-CN" dirty="0"/>
              <a:t>html</a:t>
            </a:r>
            <a:r>
              <a:rPr lang="zh-CN" altLang="en-US" dirty="0"/>
              <a:t>文件示例</a:t>
            </a:r>
            <a:endParaRPr lang="en-US" altLang="zh-CN" dirty="0"/>
          </a:p>
          <a:p>
            <a:r>
              <a:rPr lang="zh-CN" altLang="en-US" dirty="0"/>
              <a:t>浏览器显示效果</a:t>
            </a:r>
            <a:endParaRPr lang="en-US" altLang="zh-CN" dirty="0"/>
          </a:p>
          <a:p>
            <a:r>
              <a:rPr lang="en-US" altLang="zh-CN" dirty="0"/>
              <a:t>Html</a:t>
            </a:r>
            <a:r>
              <a:rPr lang="zh-CN" altLang="en-US" dirty="0"/>
              <a:t>文本文件示例</a:t>
            </a:r>
            <a:endParaRPr lang="en-US" altLang="zh-CN" dirty="0"/>
          </a:p>
          <a:p>
            <a:r>
              <a:rPr lang="zh-CN" altLang="en-US" dirty="0"/>
              <a:t>示例：</a:t>
            </a:r>
            <a:r>
              <a:rPr lang="en-US" altLang="zh-CN" dirty="0"/>
              <a:t>mask</a:t>
            </a:r>
            <a:r>
              <a:rPr lang="zh-CN" altLang="en-US" dirty="0"/>
              <a:t>密码显示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标记语言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1637" y="3884613"/>
            <a:ext cx="8314536" cy="2058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0" y="0"/>
            <a:ext cx="8861198" cy="63722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57387" y="1890715"/>
            <a:ext cx="10234613" cy="48437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最简</a:t>
            </a:r>
            <a:r>
              <a:rPr lang="en-US" altLang="zh-CN" dirty="0"/>
              <a:t>html</a:t>
            </a:r>
            <a:r>
              <a:rPr lang="zh-CN" altLang="en-US" dirty="0"/>
              <a:t>文件示例解析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网页</a:t>
            </a:r>
            <a:r>
              <a:rPr lang="zh-CN" altLang="en-US" dirty="0"/>
              <a:t>可包含什么</a:t>
            </a:r>
            <a:r>
              <a:rPr lang="zh-CN" altLang="en-US" dirty="0" smtClean="0"/>
              <a:t>元素</a:t>
            </a:r>
            <a:endParaRPr lang="en-US" altLang="zh-CN" dirty="0" smtClean="0"/>
          </a:p>
          <a:p>
            <a:pPr lvl="1"/>
            <a:r>
              <a:rPr lang="en-US" altLang="zh-CN" dirty="0">
                <a:hlinkClick r:id="rId1"/>
              </a:rPr>
              <a:t>HTML</a:t>
            </a:r>
            <a:r>
              <a:rPr lang="zh-CN" altLang="en-US" dirty="0" smtClean="0"/>
              <a:t>标准</a:t>
            </a:r>
            <a:r>
              <a:rPr lang="en-US" altLang="zh-CN" dirty="0" smtClean="0"/>
              <a:t>--1999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月发布的</a:t>
            </a:r>
            <a:r>
              <a:rPr lang="en-US" altLang="zh-CN" dirty="0" smtClean="0"/>
              <a:t>HTML4.01</a:t>
            </a:r>
            <a:endParaRPr lang="en-US" altLang="zh-CN" dirty="0" smtClean="0"/>
          </a:p>
          <a:p>
            <a:pPr lvl="1"/>
            <a:r>
              <a:rPr lang="en-US" altLang="zh-CN" dirty="0"/>
              <a:t>2008</a:t>
            </a:r>
            <a:r>
              <a:rPr lang="zh-CN" altLang="en-US" dirty="0"/>
              <a:t>年</a:t>
            </a:r>
            <a:r>
              <a:rPr lang="en-US" altLang="zh-CN" dirty="0"/>
              <a:t>1</a:t>
            </a:r>
            <a:r>
              <a:rPr lang="zh-CN" altLang="en-US" dirty="0"/>
              <a:t>月</a:t>
            </a:r>
            <a:r>
              <a:rPr lang="en-US" altLang="zh-CN" dirty="0"/>
              <a:t>22</a:t>
            </a:r>
            <a:r>
              <a:rPr lang="zh-CN" altLang="en-US" dirty="0"/>
              <a:t>日</a:t>
            </a:r>
            <a:r>
              <a:rPr lang="zh-CN" altLang="en-US" dirty="0" smtClean="0"/>
              <a:t>公布</a:t>
            </a:r>
            <a:r>
              <a:rPr lang="en-US" altLang="zh-CN" dirty="0"/>
              <a:t>HTML 5 </a:t>
            </a:r>
            <a:r>
              <a:rPr lang="zh-CN" altLang="en-US" dirty="0"/>
              <a:t>的第一份正式</a:t>
            </a:r>
            <a:r>
              <a:rPr lang="zh-CN" altLang="en-US" dirty="0" smtClean="0"/>
              <a:t>草案</a:t>
            </a:r>
            <a:endParaRPr lang="en-US" altLang="zh-CN" dirty="0" smtClean="0"/>
          </a:p>
          <a:p>
            <a:pPr lvl="1"/>
            <a:r>
              <a:rPr lang="en-US" altLang="zh-CN" dirty="0"/>
              <a:t>HTML5</a:t>
            </a:r>
            <a:r>
              <a:rPr lang="zh-CN" altLang="en-US" dirty="0"/>
              <a:t>提供</a:t>
            </a:r>
            <a:r>
              <a:rPr lang="zh-CN" altLang="en-US" dirty="0" smtClean="0"/>
              <a:t>了新</a:t>
            </a:r>
            <a:r>
              <a:rPr lang="zh-CN" altLang="en-US" dirty="0"/>
              <a:t>的元素和</a:t>
            </a:r>
            <a:r>
              <a:rPr lang="zh-CN" altLang="en-US" dirty="0" smtClean="0"/>
              <a:t>属性，</a:t>
            </a:r>
            <a:r>
              <a:rPr lang="zh-CN" altLang="en-US" dirty="0"/>
              <a:t>如</a:t>
            </a:r>
            <a:r>
              <a:rPr lang="en-US" altLang="zh-CN" dirty="0"/>
              <a:t>&lt;audio&gt;</a:t>
            </a:r>
            <a:r>
              <a:rPr lang="zh-CN" altLang="en-US" dirty="0"/>
              <a:t>和</a:t>
            </a:r>
            <a:r>
              <a:rPr lang="en-US" altLang="zh-CN" dirty="0"/>
              <a:t>&lt;video&gt;</a:t>
            </a:r>
            <a:r>
              <a:rPr lang="zh-CN" altLang="en-US" dirty="0"/>
              <a:t>标记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网页结构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37" y="2551113"/>
            <a:ext cx="8314536" cy="19319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元素怎么来的？</a:t>
            </a:r>
            <a:endParaRPr lang="en-US" altLang="zh-CN" dirty="0"/>
          </a:p>
          <a:p>
            <a:r>
              <a:rPr lang="zh-CN" altLang="en-US" dirty="0"/>
              <a:t>如何组合展现为网页的？</a:t>
            </a:r>
            <a:endParaRPr lang="en-US" altLang="zh-CN" dirty="0"/>
          </a:p>
          <a:p>
            <a:r>
              <a:rPr lang="en-US" altLang="zh-CN" dirty="0"/>
              <a:t>Firebug</a:t>
            </a:r>
            <a:r>
              <a:rPr lang="zh-CN" altLang="en-US" dirty="0"/>
              <a:t>抓包查看网页请求过程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网页元素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浏览器原理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网页解析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4500" y="1460500"/>
            <a:ext cx="7937500" cy="539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00" b="16667"/>
          <a:stretch>
            <a:fillRect/>
          </a:stretch>
        </p:blipFill>
        <p:spPr>
          <a:xfrm>
            <a:off x="165100" y="3397250"/>
            <a:ext cx="4305300" cy="2381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http</a:t>
            </a:r>
            <a:r>
              <a:rPr lang="zh-CN" altLang="en-US" dirty="0"/>
              <a:t>协议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网页获取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17800"/>
            <a:ext cx="12192000" cy="4330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672" y="3200400"/>
            <a:ext cx="7707890" cy="3111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文本：纯文本、</a:t>
            </a:r>
            <a:r>
              <a:rPr lang="en-US" altLang="zh-CN" dirty="0" err="1"/>
              <a:t>Json</a:t>
            </a:r>
            <a:r>
              <a:rPr lang="zh-CN" altLang="en-US" dirty="0"/>
              <a:t>、</a:t>
            </a:r>
            <a:r>
              <a:rPr lang="en-US" altLang="zh-CN" dirty="0"/>
              <a:t>Xml</a:t>
            </a:r>
            <a:r>
              <a:rPr lang="zh-CN" altLang="en-US" dirty="0"/>
              <a:t>等。</a:t>
            </a:r>
            <a:endParaRPr lang="zh-CN" altLang="en-US" dirty="0"/>
          </a:p>
          <a:p>
            <a:r>
              <a:rPr lang="zh-CN" altLang="en-US" dirty="0"/>
              <a:t>关系型数据库：如</a:t>
            </a:r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/>
              <a:t>Oracle</a:t>
            </a:r>
            <a:r>
              <a:rPr lang="zh-CN" altLang="en-US" dirty="0"/>
              <a:t>、</a:t>
            </a:r>
            <a:r>
              <a:rPr lang="en-US" altLang="zh-CN" dirty="0"/>
              <a:t>SQL Server</a:t>
            </a:r>
            <a:r>
              <a:rPr lang="zh-CN" altLang="en-US" dirty="0"/>
              <a:t>等具有结构化表结构形式存储。</a:t>
            </a:r>
            <a:endParaRPr lang="zh-CN" altLang="en-US" dirty="0"/>
          </a:p>
          <a:p>
            <a:r>
              <a:rPr lang="zh-CN" altLang="en-US" dirty="0"/>
              <a:t>非关系型数据库：如</a:t>
            </a:r>
            <a:r>
              <a:rPr lang="en-US" altLang="zh-CN" dirty="0"/>
              <a:t>MongoDB</a:t>
            </a:r>
            <a:r>
              <a:rPr lang="zh-CN" altLang="en-US" dirty="0"/>
              <a:t>、</a:t>
            </a:r>
            <a:r>
              <a:rPr lang="en-US" altLang="zh-CN" dirty="0" err="1"/>
              <a:t>Redis</a:t>
            </a:r>
            <a:r>
              <a:rPr lang="zh-CN" altLang="en-US" dirty="0"/>
              <a:t>等</a:t>
            </a:r>
            <a:r>
              <a:rPr lang="en-US" altLang="zh-CN" dirty="0"/>
              <a:t>Key-Value</a:t>
            </a:r>
            <a:r>
              <a:rPr lang="zh-CN" altLang="en-US" dirty="0"/>
              <a:t>形式存储。</a:t>
            </a:r>
            <a:endParaRPr lang="zh-CN" altLang="en-US" dirty="0"/>
          </a:p>
          <a:p>
            <a:r>
              <a:rPr lang="zh-CN" altLang="en-US" dirty="0"/>
              <a:t>二进制文件：如图片、视频、音频等等直接保存成特定格式即可。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网页目标数据存储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爬虫基本概念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爬虫基本原理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爬虫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基础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爬虫实现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高阶爬虫简介</a:t>
            </a:r>
            <a:endParaRPr lang="en-US" altLang="zh-CN" sz="2800" dirty="0"/>
          </a:p>
          <a:p>
            <a:r>
              <a:rPr lang="zh-CN" altLang="en-US" sz="2800" dirty="0"/>
              <a:t>爬虫伦理</a:t>
            </a:r>
            <a:endParaRPr lang="en-US" altLang="zh-CN" sz="2800" dirty="0"/>
          </a:p>
          <a:p>
            <a:r>
              <a:rPr lang="zh-CN" altLang="en-US" sz="2800" dirty="0"/>
              <a:t>其他获取工具</a:t>
            </a:r>
            <a:endParaRPr lang="en-US" altLang="zh-CN" sz="2800" dirty="0"/>
          </a:p>
          <a:p>
            <a:r>
              <a:rPr lang="zh-CN" altLang="en-US" sz="2800" dirty="0"/>
              <a:t>操作实践</a:t>
            </a:r>
            <a:endParaRPr lang="en-US" altLang="zh-CN" sz="2800" dirty="0"/>
          </a:p>
        </p:txBody>
      </p:sp>
      <p:sp>
        <p:nvSpPr>
          <p:cNvPr id="4" name="线形标注 1(带边框和强调线) 3"/>
          <p:cNvSpPr/>
          <p:nvPr/>
        </p:nvSpPr>
        <p:spPr bwMode="auto">
          <a:xfrm>
            <a:off x="6465890" y="2662631"/>
            <a:ext cx="4505324" cy="3469882"/>
          </a:xfrm>
          <a:prstGeom prst="accentBorderCallout1">
            <a:avLst>
              <a:gd name="adj1" fmla="val 43566"/>
              <a:gd name="adj2" fmla="val -11920"/>
              <a:gd name="adj3" fmla="val 33343"/>
              <a:gd name="adj4" fmla="val -61075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URL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规律分析与构建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HTML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文件获取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>
              <a:spcBef>
                <a:spcPct val="20000"/>
              </a:spcBef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</a:rPr>
              <a:t> 发送数据请求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HTML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文件结构化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目标数据元素定位于提取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目标数据汇总存储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爬虫总控流程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反爬应对策略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5" name="线形标注 1(带边框和强调线) 4"/>
          <p:cNvSpPr/>
          <p:nvPr/>
        </p:nvSpPr>
        <p:spPr bwMode="auto">
          <a:xfrm>
            <a:off x="5791200" y="2238375"/>
            <a:ext cx="3581400" cy="2209800"/>
          </a:xfrm>
          <a:prstGeom prst="accentBorder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工具：</a:t>
            </a:r>
            <a:r>
              <a:rPr lang="en-US" altLang="zh-CN" dirty="0" err="1"/>
              <a:t>firefox</a:t>
            </a:r>
            <a:r>
              <a:rPr lang="en-US" altLang="zh-CN" dirty="0"/>
              <a:t> + firebug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操作步骤</a:t>
            </a:r>
            <a:endParaRPr lang="en-US" altLang="zh-CN" dirty="0"/>
          </a:p>
          <a:p>
            <a:pPr lvl="1"/>
            <a:r>
              <a:rPr lang="zh-CN" altLang="en-US" dirty="0"/>
              <a:t>查找目标的真实</a:t>
            </a:r>
            <a:r>
              <a:rPr lang="en-US" altLang="zh-CN" dirty="0" err="1"/>
              <a:t>url</a:t>
            </a:r>
            <a:endParaRPr lang="en-US" altLang="zh-CN" dirty="0"/>
          </a:p>
          <a:p>
            <a:pPr lvl="1"/>
            <a:r>
              <a:rPr lang="zh-CN" altLang="en-US" dirty="0"/>
              <a:t>解析该</a:t>
            </a:r>
            <a:r>
              <a:rPr lang="en-US" altLang="zh-CN" dirty="0" err="1"/>
              <a:t>url</a:t>
            </a:r>
            <a:r>
              <a:rPr lang="zh-CN" altLang="en-US" dirty="0"/>
              <a:t>的构成</a:t>
            </a:r>
            <a:endParaRPr lang="en-US" altLang="zh-CN" dirty="0"/>
          </a:p>
          <a:p>
            <a:pPr lvl="1"/>
            <a:r>
              <a:rPr lang="zh-CN" altLang="en-US" dirty="0"/>
              <a:t>构造</a:t>
            </a:r>
            <a:r>
              <a:rPr lang="en-US" altLang="zh-CN" dirty="0" err="1"/>
              <a:t>url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URL</a:t>
            </a:r>
            <a:r>
              <a:rPr lang="zh-CN" altLang="en-US" dirty="0"/>
              <a:t>规律分析与构建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爬虫是什么？</a:t>
            </a:r>
            <a:endParaRPr lang="zh-CN" altLang="en-US" dirty="0"/>
          </a:p>
        </p:txBody>
      </p:sp>
      <p:sp>
        <p:nvSpPr>
          <p:cNvPr id="6" name="内容占位符 2"/>
          <p:cNvSpPr txBox="1"/>
          <p:nvPr/>
        </p:nvSpPr>
        <p:spPr bwMode="auto">
          <a:xfrm>
            <a:off x="431357" y="2096408"/>
            <a:ext cx="3730558" cy="598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 smtClean="0"/>
              <a:t>网络流量的产生来源</a:t>
            </a:r>
            <a:endParaRPr lang="en-US" altLang="zh-CN" sz="2400" kern="0" dirty="0" smtClean="0"/>
          </a:p>
          <a:p>
            <a:pPr lvl="1"/>
            <a:r>
              <a:rPr lang="zh-CN" altLang="en-US" sz="2000" kern="0" dirty="0" smtClean="0"/>
              <a:t>网民访问</a:t>
            </a:r>
            <a:endParaRPr lang="en-US" altLang="zh-CN" sz="2000" kern="0" dirty="0" smtClean="0"/>
          </a:p>
          <a:p>
            <a:pPr lvl="1"/>
            <a:r>
              <a:rPr lang="zh-CN" altLang="en-US" sz="2000" kern="0" dirty="0" smtClean="0"/>
              <a:t>爬虫</a:t>
            </a:r>
            <a:endParaRPr lang="en-US" altLang="zh-CN" sz="2000" kern="0" dirty="0" smtClean="0"/>
          </a:p>
          <a:p>
            <a:pPr lvl="1"/>
            <a:r>
              <a:rPr lang="zh-CN" altLang="en-US" sz="2000" kern="0" dirty="0" smtClean="0"/>
              <a:t>其它如网络维护开销</a:t>
            </a:r>
            <a:endParaRPr lang="en-US" altLang="zh-CN" sz="2000" kern="0" dirty="0" smtClean="0"/>
          </a:p>
          <a:p>
            <a:r>
              <a:rPr lang="zh-CN" altLang="en-US" sz="2400" kern="0" dirty="0" smtClean="0"/>
              <a:t>爬虫</a:t>
            </a:r>
            <a:r>
              <a:rPr lang="zh-CN" altLang="en-US" sz="2400" kern="0" dirty="0"/>
              <a:t>网络流量占</a:t>
            </a:r>
            <a:r>
              <a:rPr lang="zh-CN" altLang="en-US" sz="2400" kern="0" dirty="0" smtClean="0"/>
              <a:t>比</a:t>
            </a:r>
            <a:r>
              <a:rPr lang="en-US" altLang="zh-CN" sz="2400" kern="0" dirty="0" smtClean="0"/>
              <a:t>?</a:t>
            </a:r>
            <a:endParaRPr lang="en-US" altLang="zh-CN" sz="2400" kern="0" dirty="0"/>
          </a:p>
          <a:p>
            <a:pPr marL="0" indent="0">
              <a:buNone/>
            </a:pPr>
            <a:endParaRPr lang="zh-CN" altLang="en-US" sz="2400" kern="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4645922" y="1902303"/>
            <a:ext cx="6637596" cy="4821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学信网新闻列表</a:t>
            </a:r>
            <a:r>
              <a:rPr lang="en-US" altLang="zh-CN" dirty="0" err="1"/>
              <a:t>url</a:t>
            </a:r>
            <a:r>
              <a:rPr lang="zh-CN" altLang="en-US" dirty="0"/>
              <a:t>分析</a:t>
            </a:r>
            <a:endParaRPr lang="en-US" altLang="zh-CN" dirty="0"/>
          </a:p>
          <a:p>
            <a:pPr lvl="1"/>
            <a:r>
              <a:rPr lang="zh-CN" altLang="en-US" dirty="0"/>
              <a:t>学信网学历认证信息</a:t>
            </a:r>
            <a:r>
              <a:rPr lang="en-US" altLang="zh-CN" dirty="0" err="1"/>
              <a:t>url</a:t>
            </a:r>
            <a:r>
              <a:rPr lang="zh-CN" altLang="en-US" dirty="0"/>
              <a:t>分析</a:t>
            </a:r>
            <a:endParaRPr lang="en-US" altLang="zh-CN" dirty="0"/>
          </a:p>
          <a:p>
            <a:pPr lvl="1"/>
            <a:r>
              <a:rPr lang="zh-CN" altLang="en-US" dirty="0"/>
              <a:t>豆瓣电影烂片列表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URL</a:t>
            </a:r>
            <a:r>
              <a:rPr lang="zh-CN" altLang="en-US" dirty="0"/>
              <a:t>规律分析与构建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Urllib2</a:t>
            </a:r>
            <a:endParaRPr lang="en-US" altLang="zh-CN" dirty="0"/>
          </a:p>
          <a:p>
            <a:pPr lvl="1"/>
            <a:r>
              <a:rPr lang="zh-CN" altLang="en-US" dirty="0"/>
              <a:t>直接访问</a:t>
            </a:r>
            <a:endParaRPr lang="en-US" altLang="zh-CN" dirty="0"/>
          </a:p>
          <a:p>
            <a:pPr lvl="1"/>
            <a:r>
              <a:rPr lang="zh-CN" altLang="en-US" dirty="0"/>
              <a:t>伪装成浏览器访问</a:t>
            </a:r>
            <a:endParaRPr lang="en-US" altLang="zh-CN" dirty="0"/>
          </a:p>
          <a:p>
            <a:pPr lvl="1"/>
            <a:r>
              <a:rPr lang="zh-CN" altLang="en-US" dirty="0"/>
              <a:t>添加</a:t>
            </a:r>
            <a:r>
              <a:rPr lang="en-US" altLang="zh-CN" dirty="0"/>
              <a:t>cookie</a:t>
            </a:r>
            <a:r>
              <a:rPr lang="zh-CN" altLang="en-US" dirty="0"/>
              <a:t>访问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文件获取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lxml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文件结构化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050444" y="2017712"/>
            <a:ext cx="5336501" cy="4625974"/>
          </a:xfrm>
        </p:spPr>
        <p:txBody>
          <a:bodyPr/>
          <a:lstStyle/>
          <a:p>
            <a:r>
              <a:rPr lang="zh-CN" altLang="en-US" dirty="0"/>
              <a:t>直接处理</a:t>
            </a:r>
            <a:endParaRPr lang="en-US" altLang="zh-CN" dirty="0"/>
          </a:p>
          <a:p>
            <a:pPr lvl="1"/>
            <a:r>
              <a:rPr lang="en-US" altLang="zh-CN" dirty="0"/>
              <a:t>Replace</a:t>
            </a:r>
            <a:r>
              <a:rPr lang="zh-CN" altLang="en-US" dirty="0"/>
              <a:t>，条件过滤</a:t>
            </a:r>
            <a:endParaRPr lang="en-US" altLang="zh-CN" dirty="0"/>
          </a:p>
          <a:p>
            <a:r>
              <a:rPr lang="zh-CN" altLang="en-US" dirty="0"/>
              <a:t>正则表达式</a:t>
            </a:r>
            <a:endParaRPr lang="en-US" altLang="zh-CN" dirty="0"/>
          </a:p>
          <a:p>
            <a:pPr lvl="1"/>
            <a:r>
              <a:rPr lang="zh-CN" altLang="en-US" dirty="0"/>
              <a:t>常用表达式</a:t>
            </a:r>
            <a:endParaRPr lang="en-US" altLang="zh-CN" dirty="0"/>
          </a:p>
          <a:p>
            <a:pPr lvl="2"/>
            <a:r>
              <a:rPr lang="zh-CN" altLang="en-US" dirty="0"/>
              <a:t>匹配任意字符</a:t>
            </a:r>
            <a:endParaRPr lang="en-US" altLang="zh-CN" dirty="0"/>
          </a:p>
          <a:p>
            <a:pPr lvl="2"/>
            <a:r>
              <a:rPr lang="zh-CN" altLang="en-US" dirty="0"/>
              <a:t>数字</a:t>
            </a:r>
            <a:r>
              <a:rPr lang="en-US" altLang="zh-CN" dirty="0"/>
              <a:t>0-9</a:t>
            </a:r>
            <a:endParaRPr lang="en-US" altLang="zh-CN" dirty="0"/>
          </a:p>
          <a:p>
            <a:pPr lvl="2"/>
            <a:r>
              <a:rPr lang="zh-CN" altLang="en-US" dirty="0"/>
              <a:t>匹配前一个字符的</a:t>
            </a:r>
            <a:r>
              <a:rPr lang="en-US" altLang="zh-CN" dirty="0"/>
              <a:t>0</a:t>
            </a:r>
            <a:r>
              <a:rPr lang="zh-CN" altLang="en-US" dirty="0"/>
              <a:t>或无限次</a:t>
            </a:r>
            <a:endParaRPr lang="en-US" altLang="zh-CN" dirty="0"/>
          </a:p>
          <a:p>
            <a:pPr lvl="2"/>
            <a:r>
              <a:rPr lang="zh-CN" altLang="en-US" dirty="0"/>
              <a:t>匹配前一个字符的</a:t>
            </a:r>
            <a:r>
              <a:rPr lang="en-US" altLang="zh-CN" dirty="0"/>
              <a:t>1</a:t>
            </a:r>
            <a:r>
              <a:rPr lang="zh-CN" altLang="en-US" dirty="0"/>
              <a:t>或无限次</a:t>
            </a:r>
            <a:endParaRPr lang="en-US" altLang="zh-CN" dirty="0"/>
          </a:p>
          <a:p>
            <a:pPr lvl="2"/>
            <a:r>
              <a:rPr lang="zh-CN" altLang="en-US" dirty="0"/>
              <a:t>匹配前一个字符的</a:t>
            </a:r>
            <a:r>
              <a:rPr lang="en-US" altLang="zh-CN" dirty="0"/>
              <a:t>0</a:t>
            </a:r>
            <a:r>
              <a:rPr lang="zh-CN" altLang="en-US" dirty="0"/>
              <a:t>或</a:t>
            </a:r>
            <a:r>
              <a:rPr lang="en-US" altLang="zh-CN" dirty="0"/>
              <a:t>1</a:t>
            </a:r>
            <a:r>
              <a:rPr lang="zh-CN" altLang="en-US" dirty="0"/>
              <a:t>次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目标数据元素定位与提取</a:t>
            </a:r>
            <a:endParaRPr lang="zh-CN" altLang="en-US" dirty="0"/>
          </a:p>
        </p:txBody>
      </p:sp>
      <p:sp>
        <p:nvSpPr>
          <p:cNvPr id="5" name="内容占位符 1"/>
          <p:cNvSpPr txBox="1"/>
          <p:nvPr/>
        </p:nvSpPr>
        <p:spPr bwMode="auto">
          <a:xfrm>
            <a:off x="6827790" y="2017712"/>
            <a:ext cx="4519083" cy="4625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kern="0" dirty="0" err="1"/>
              <a:t>Xpath</a:t>
            </a:r>
            <a:endParaRPr lang="en-US" altLang="zh-CN" kern="0" dirty="0"/>
          </a:p>
          <a:p>
            <a:r>
              <a:rPr lang="en-US" altLang="zh-CN" kern="0" dirty="0"/>
              <a:t>Json</a:t>
            </a:r>
            <a:r>
              <a:rPr lang="zh-CN" altLang="en-US" kern="0" dirty="0"/>
              <a:t>解析</a:t>
            </a:r>
            <a:endParaRPr lang="en-US" altLang="zh-CN" kern="0" dirty="0"/>
          </a:p>
          <a:p>
            <a:r>
              <a:rPr lang="en-US" altLang="zh-CN" kern="0" dirty="0" err="1"/>
              <a:t>Beautifulsoup</a:t>
            </a:r>
            <a:endParaRPr lang="en-US" altLang="zh-CN" kern="0" dirty="0"/>
          </a:p>
          <a:p>
            <a:r>
              <a:rPr lang="en-US" altLang="zh-CN" kern="0" dirty="0" err="1"/>
              <a:t>PyQuery</a:t>
            </a:r>
            <a:endParaRPr lang="en-US" altLang="zh-CN" kern="0" dirty="0"/>
          </a:p>
          <a:p>
            <a:pPr marL="0" indent="0">
              <a:buNone/>
            </a:pPr>
            <a:endParaRPr lang="en-US" altLang="zh-CN" kern="0" dirty="0"/>
          </a:p>
          <a:p>
            <a:endParaRPr lang="zh-CN" altLang="en-US" kern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纯文本，</a:t>
            </a:r>
            <a:r>
              <a:rPr lang="en-US" altLang="zh-CN" dirty="0"/>
              <a:t>Json</a:t>
            </a:r>
            <a:r>
              <a:rPr lang="zh-CN" altLang="en-US" dirty="0"/>
              <a:t>，</a:t>
            </a:r>
            <a:r>
              <a:rPr lang="en-US" altLang="zh-CN" dirty="0"/>
              <a:t>Xml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关系型数据库</a:t>
            </a:r>
            <a:endParaRPr lang="en-US" altLang="zh-CN" dirty="0"/>
          </a:p>
          <a:p>
            <a:pPr lvl="1"/>
            <a:r>
              <a:rPr lang="en-US" altLang="zh-CN" dirty="0"/>
              <a:t>MySQL</a:t>
            </a:r>
            <a:r>
              <a:rPr lang="zh-CN" altLang="en-US" dirty="0"/>
              <a:t>、</a:t>
            </a:r>
            <a:r>
              <a:rPr lang="en-US" altLang="zh-CN" dirty="0"/>
              <a:t>Oracle</a:t>
            </a:r>
            <a:r>
              <a:rPr lang="zh-CN" altLang="en-US" dirty="0"/>
              <a:t>、</a:t>
            </a:r>
            <a:r>
              <a:rPr lang="en-US" altLang="zh-CN" dirty="0"/>
              <a:t>SQL Server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非关系型数据库</a:t>
            </a:r>
            <a:endParaRPr lang="en-US" altLang="zh-CN" dirty="0"/>
          </a:p>
          <a:p>
            <a:pPr lvl="1"/>
            <a:r>
              <a:rPr lang="en-US" altLang="zh-CN" dirty="0"/>
              <a:t>MongoDB</a:t>
            </a:r>
            <a:r>
              <a:rPr lang="zh-CN" altLang="en-US" dirty="0"/>
              <a:t>、</a:t>
            </a:r>
            <a:r>
              <a:rPr lang="en-US" altLang="zh-CN" dirty="0"/>
              <a:t>Redis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二进制文件</a:t>
            </a:r>
            <a:endParaRPr lang="en-US" altLang="zh-CN" dirty="0"/>
          </a:p>
          <a:p>
            <a:pPr lvl="1"/>
            <a:r>
              <a:rPr lang="zh-CN" altLang="en-US" dirty="0"/>
              <a:t>图片、视频、音频等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目标数据汇总与存储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实例</a:t>
            </a:r>
            <a:endParaRPr lang="en-US" altLang="zh-CN" dirty="0"/>
          </a:p>
          <a:p>
            <a:pPr lvl="1"/>
            <a:r>
              <a:rPr lang="zh-CN" altLang="en-US" dirty="0"/>
              <a:t>学信网学历认证信息文本存储</a:t>
            </a:r>
            <a:endParaRPr lang="en-US" altLang="zh-CN" dirty="0"/>
          </a:p>
          <a:p>
            <a:pPr lvl="1"/>
            <a:r>
              <a:rPr lang="zh-CN" altLang="en-US" dirty="0"/>
              <a:t>学信网学历认证信息</a:t>
            </a:r>
            <a:r>
              <a:rPr lang="en-US" altLang="zh-CN" dirty="0"/>
              <a:t>MySQL</a:t>
            </a:r>
            <a:r>
              <a:rPr lang="zh-CN" altLang="en-US" dirty="0"/>
              <a:t>存储</a:t>
            </a:r>
            <a:endParaRPr lang="en-US" altLang="zh-CN" dirty="0"/>
          </a:p>
          <a:p>
            <a:pPr lvl="1"/>
            <a:r>
              <a:rPr lang="zh-CN" altLang="en-US" dirty="0"/>
              <a:t>学信网学历认证信息</a:t>
            </a:r>
            <a:r>
              <a:rPr lang="en-US" altLang="zh-CN" dirty="0"/>
              <a:t>MongoDB</a:t>
            </a:r>
            <a:r>
              <a:rPr lang="zh-CN" altLang="en-US" dirty="0"/>
              <a:t>存储</a:t>
            </a:r>
            <a:endParaRPr lang="en-US" altLang="zh-CN" dirty="0"/>
          </a:p>
          <a:p>
            <a:pPr lvl="1"/>
            <a:r>
              <a:rPr lang="zh-CN" altLang="en-US" dirty="0"/>
              <a:t>学信网学历认证照片存储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目标数据汇总与存储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构造网址列表</a:t>
            </a:r>
            <a:endParaRPr lang="en-US" altLang="zh-CN" dirty="0"/>
          </a:p>
          <a:p>
            <a:r>
              <a:rPr lang="zh-CN" altLang="en-US" dirty="0"/>
              <a:t>遍历网址</a:t>
            </a:r>
            <a:endParaRPr lang="en-US" altLang="zh-CN" dirty="0"/>
          </a:p>
          <a:p>
            <a:r>
              <a:rPr lang="zh-CN" altLang="en-US" dirty="0"/>
              <a:t>重复“爬取</a:t>
            </a:r>
            <a:r>
              <a:rPr lang="en-US" altLang="zh-CN" dirty="0"/>
              <a:t>-</a:t>
            </a:r>
            <a:r>
              <a:rPr lang="zh-CN" altLang="en-US" dirty="0"/>
              <a:t>解析</a:t>
            </a:r>
            <a:r>
              <a:rPr lang="en-US" altLang="zh-CN" dirty="0"/>
              <a:t>-</a:t>
            </a:r>
            <a:r>
              <a:rPr lang="zh-CN" altLang="en-US" dirty="0"/>
              <a:t>存储”动作</a:t>
            </a:r>
            <a:endParaRPr lang="en-US" altLang="zh-CN" dirty="0"/>
          </a:p>
          <a:p>
            <a:r>
              <a:rPr lang="zh-CN" altLang="en-US" dirty="0"/>
              <a:t>设定停止条件</a:t>
            </a:r>
            <a:endParaRPr lang="en-US" altLang="zh-CN" dirty="0"/>
          </a:p>
          <a:p>
            <a:r>
              <a:rPr lang="zh-CN" altLang="en-US" dirty="0"/>
              <a:t>异常处理</a:t>
            </a:r>
            <a:endParaRPr lang="en-US" altLang="zh-CN" dirty="0"/>
          </a:p>
          <a:p>
            <a:r>
              <a:rPr lang="zh-CN" altLang="en-US" dirty="0"/>
              <a:t>停止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爬虫总控流程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伪装成浏览器</a:t>
            </a:r>
            <a:endParaRPr lang="en-US" altLang="zh-CN" dirty="0"/>
          </a:p>
          <a:p>
            <a:r>
              <a:rPr lang="zh-CN" altLang="en-US" dirty="0"/>
              <a:t>伪装成登录用户</a:t>
            </a:r>
            <a:endParaRPr lang="en-US" altLang="zh-CN" dirty="0"/>
          </a:p>
          <a:p>
            <a:r>
              <a:rPr lang="zh-CN" altLang="en-US" dirty="0"/>
              <a:t>操控浏览器：</a:t>
            </a:r>
            <a:r>
              <a:rPr lang="en-US" altLang="zh-CN" dirty="0" err="1"/>
              <a:t>selenium+Firefox</a:t>
            </a:r>
            <a:endParaRPr lang="en-US" altLang="zh-CN" dirty="0"/>
          </a:p>
          <a:p>
            <a:r>
              <a:rPr lang="zh-CN" altLang="en-US" dirty="0"/>
              <a:t>设计访问频率</a:t>
            </a:r>
            <a:endParaRPr lang="en-US" altLang="zh-CN" dirty="0"/>
          </a:p>
          <a:p>
            <a:r>
              <a:rPr lang="zh-CN" altLang="en-US" dirty="0"/>
              <a:t>使用代理</a:t>
            </a:r>
            <a:r>
              <a:rPr lang="en-US" altLang="zh-CN" dirty="0"/>
              <a:t>IP</a:t>
            </a:r>
            <a:r>
              <a:rPr lang="zh-CN" altLang="en-US" dirty="0"/>
              <a:t>池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反爬应对策略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爬虫基本概念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爬虫基本原理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爬虫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基础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爬虫实现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高阶爬虫简介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爬虫伦理</a:t>
            </a:r>
            <a:endParaRPr lang="en-US" altLang="zh-CN" sz="2800" dirty="0"/>
          </a:p>
          <a:p>
            <a:r>
              <a:rPr lang="zh-CN" altLang="en-US" sz="2800" dirty="0"/>
              <a:t>其他获取工具</a:t>
            </a:r>
            <a:endParaRPr lang="en-US" altLang="zh-CN" sz="2800" dirty="0"/>
          </a:p>
          <a:p>
            <a:r>
              <a:rPr lang="zh-CN" altLang="en-US" sz="2800" dirty="0"/>
              <a:t>操作实践</a:t>
            </a:r>
            <a:endParaRPr lang="en-US" altLang="zh-CN" sz="2800" dirty="0"/>
          </a:p>
        </p:txBody>
      </p:sp>
      <p:sp>
        <p:nvSpPr>
          <p:cNvPr id="4" name="线形标注 1(带边框和强调线) 3"/>
          <p:cNvSpPr/>
          <p:nvPr/>
        </p:nvSpPr>
        <p:spPr bwMode="auto">
          <a:xfrm>
            <a:off x="6151035" y="3786271"/>
            <a:ext cx="4505324" cy="1002715"/>
          </a:xfrm>
          <a:prstGeom prst="accentBorderCallout1">
            <a:avLst>
              <a:gd name="adj1" fmla="val 58154"/>
              <a:gd name="adj2" fmla="val -13299"/>
              <a:gd name="adj3" fmla="val 58424"/>
              <a:gd name="adj4" fmla="val -3999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爬取与反爬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大型开源爬虫框架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  <p:sp>
        <p:nvSpPr>
          <p:cNvPr id="5" name="线形标注 1(带边框和强调线) 4"/>
          <p:cNvSpPr/>
          <p:nvPr/>
        </p:nvSpPr>
        <p:spPr bwMode="auto">
          <a:xfrm>
            <a:off x="5791200" y="2238375"/>
            <a:ext cx="3581400" cy="2209800"/>
          </a:xfrm>
          <a:prstGeom prst="accentBorderCallout1">
            <a:avLst/>
          </a:prstGeom>
          <a:noFill/>
          <a:ln>
            <a:noFill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Wingdings" panose="05000000000000000000" pitchFamily="2" charset="2"/>
              <a:buChar char="n"/>
              <a:defRPr/>
            </a:pPr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隶书" panose="02010509060101010101" pitchFamily="49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反爬策略</a:t>
            </a:r>
            <a:endParaRPr lang="en-US" altLang="zh-CN" dirty="0"/>
          </a:p>
          <a:p>
            <a:pPr lvl="1"/>
            <a:r>
              <a:rPr lang="zh-CN" altLang="en-US" dirty="0"/>
              <a:t>访问工具来源限制</a:t>
            </a:r>
            <a:endParaRPr lang="en-US" altLang="zh-CN" dirty="0"/>
          </a:p>
          <a:p>
            <a:pPr lvl="1"/>
            <a:r>
              <a:rPr lang="zh-CN" altLang="en-US" dirty="0"/>
              <a:t>动态网页</a:t>
            </a:r>
            <a:endParaRPr lang="en-US" altLang="zh-CN" dirty="0"/>
          </a:p>
          <a:p>
            <a:pPr lvl="1"/>
            <a:r>
              <a:rPr lang="en-US" altLang="zh-CN" dirty="0"/>
              <a:t>IP</a:t>
            </a:r>
            <a:r>
              <a:rPr lang="zh-CN" altLang="en-US" dirty="0"/>
              <a:t>访问限制</a:t>
            </a:r>
            <a:endParaRPr lang="en-US" altLang="zh-CN" dirty="0"/>
          </a:p>
          <a:p>
            <a:pPr lvl="1"/>
            <a:r>
              <a:rPr lang="zh-CN" altLang="en-US" dirty="0"/>
              <a:t>多次跳转</a:t>
            </a:r>
            <a:endParaRPr lang="en-US" altLang="zh-CN" dirty="0"/>
          </a:p>
          <a:p>
            <a:pPr lvl="1"/>
            <a:r>
              <a:rPr lang="zh-CN" altLang="en-US" dirty="0"/>
              <a:t>验证码认证</a:t>
            </a:r>
            <a:endParaRPr lang="en-US" altLang="zh-CN" dirty="0"/>
          </a:p>
          <a:p>
            <a:pPr lvl="1"/>
            <a:r>
              <a:rPr lang="zh-CN" altLang="en-US" dirty="0"/>
              <a:t>行为分析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爬取与反爬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爬虫是什么？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553076" y="700584"/>
            <a:ext cx="6372225" cy="2349410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69642" y="1866757"/>
            <a:ext cx="4616757" cy="1962770"/>
          </a:xfrm>
        </p:spPr>
        <p:txBody>
          <a:bodyPr/>
          <a:lstStyle/>
          <a:p>
            <a:pPr marL="457200" lvl="1" indent="0">
              <a:buNone/>
            </a:pPr>
            <a:endParaRPr kumimoji="1" lang="en-US" altLang="zh-CN" dirty="0"/>
          </a:p>
          <a:p>
            <a:r>
              <a:rPr kumimoji="1" lang="zh-CN" altLang="en-US" sz="2400" dirty="0" smtClean="0"/>
              <a:t>网络数据获取</a:t>
            </a:r>
            <a:r>
              <a:rPr kumimoji="1" lang="zh-CN" altLang="en-US" sz="2400" dirty="0"/>
              <a:t>的渠道</a:t>
            </a:r>
            <a:endParaRPr kumimoji="1" lang="en-US" altLang="zh-CN" sz="2400" dirty="0"/>
          </a:p>
          <a:p>
            <a:pPr lvl="1"/>
            <a:r>
              <a:rPr kumimoji="1" lang="zh-CN" altLang="en-US" sz="2000" dirty="0"/>
              <a:t>访问数据库，黑市购买，黑客攻击，</a:t>
            </a:r>
            <a:r>
              <a:rPr kumimoji="1" lang="zh-CN" altLang="en-US" sz="2000" b="1" dirty="0">
                <a:solidFill>
                  <a:srgbClr val="FF0000"/>
                </a:solidFill>
              </a:rPr>
              <a:t>爬虫</a:t>
            </a:r>
            <a:endParaRPr kumimoji="1" lang="en-US" altLang="zh-CN" sz="2000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kumimoji="1" lang="en-US" altLang="zh-CN" dirty="0"/>
          </a:p>
        </p:txBody>
      </p:sp>
      <p:sp>
        <p:nvSpPr>
          <p:cNvPr id="7" name="内容占位符 2"/>
          <p:cNvSpPr txBox="1"/>
          <p:nvPr/>
        </p:nvSpPr>
        <p:spPr bwMode="auto">
          <a:xfrm>
            <a:off x="869642" y="4019883"/>
            <a:ext cx="4616757" cy="1462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/>
              <a:t>本质：</a:t>
            </a:r>
            <a:r>
              <a:rPr lang="zh-CN" altLang="en-US" sz="2400" b="1" kern="0" dirty="0">
                <a:solidFill>
                  <a:srgbClr val="FF0000"/>
                </a:solidFill>
              </a:rPr>
              <a:t>一个自动获取网页、提取信息、存储数据的程序。</a:t>
            </a:r>
            <a:endParaRPr lang="zh-CN" altLang="en-US" sz="2000" b="1" kern="0" dirty="0">
              <a:solidFill>
                <a:srgbClr val="FF0000"/>
              </a:solidFill>
            </a:endParaRPr>
          </a:p>
        </p:txBody>
      </p:sp>
      <p:pic>
        <p:nvPicPr>
          <p:cNvPr id="8" name="Picture 2" descr="preview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076" y="3151573"/>
            <a:ext cx="5752143" cy="3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防反爬策略</a:t>
            </a:r>
            <a:endParaRPr lang="en-US" altLang="zh-CN" dirty="0"/>
          </a:p>
          <a:p>
            <a:pPr lvl="1"/>
            <a:r>
              <a:rPr lang="zh-CN" altLang="en-US" dirty="0"/>
              <a:t>伪装浏览器</a:t>
            </a:r>
            <a:endParaRPr lang="en-US" altLang="zh-CN" dirty="0"/>
          </a:p>
          <a:p>
            <a:pPr lvl="1"/>
            <a:r>
              <a:rPr lang="zh-CN" altLang="en-US" dirty="0"/>
              <a:t>模拟登陆</a:t>
            </a:r>
            <a:endParaRPr lang="en-US" altLang="zh-CN" dirty="0"/>
          </a:p>
          <a:p>
            <a:pPr lvl="1"/>
            <a:r>
              <a:rPr lang="zh-CN" altLang="en-US" dirty="0"/>
              <a:t>基于</a:t>
            </a:r>
            <a:r>
              <a:rPr lang="en-US" altLang="zh-CN" dirty="0"/>
              <a:t>cookie</a:t>
            </a:r>
            <a:r>
              <a:rPr lang="zh-CN" altLang="en-US" dirty="0"/>
              <a:t>的认证</a:t>
            </a:r>
            <a:endParaRPr lang="en-US" altLang="zh-CN" dirty="0"/>
          </a:p>
          <a:p>
            <a:pPr lvl="1"/>
            <a:r>
              <a:rPr lang="en-US" altLang="zh-CN" dirty="0"/>
              <a:t>JS</a:t>
            </a:r>
            <a:r>
              <a:rPr lang="zh-CN" altLang="en-US" dirty="0"/>
              <a:t>解析</a:t>
            </a:r>
            <a:endParaRPr lang="en-US" altLang="zh-CN" dirty="0"/>
          </a:p>
          <a:p>
            <a:pPr lvl="1"/>
            <a:r>
              <a:rPr lang="zh-CN" altLang="en-US" dirty="0"/>
              <a:t>分布式爬虫</a:t>
            </a:r>
            <a:endParaRPr lang="en-US" altLang="zh-CN" dirty="0"/>
          </a:p>
          <a:p>
            <a:pPr lvl="1"/>
            <a:r>
              <a:rPr lang="en-US" altLang="zh-CN" dirty="0"/>
              <a:t>IP</a:t>
            </a:r>
            <a:r>
              <a:rPr lang="zh-CN" altLang="en-US" dirty="0"/>
              <a:t>资源池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爬取与反爬</a:t>
            </a:r>
            <a:endParaRPr lang="zh-CN" altLang="en-US" dirty="0"/>
          </a:p>
        </p:txBody>
      </p:sp>
      <p:pic>
        <p:nvPicPr>
          <p:cNvPr id="4" name="Picture 2" descr="https://no1.toments.com/img/2017/11/30/g068mrX20Xk4249/FvS0nNyxp893.png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154" y="5065713"/>
            <a:ext cx="6096000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Scrapy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大型开源爬虫框架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爬虫基本概念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爬虫基本原理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爬虫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基础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爬虫实现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高阶爬虫简介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爬虫伦理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/>
              <a:t>其他获取工具</a:t>
            </a:r>
            <a:endParaRPr lang="en-US" altLang="zh-CN" sz="2800" dirty="0"/>
          </a:p>
          <a:p>
            <a:r>
              <a:rPr lang="zh-CN" altLang="en-US" sz="2800" dirty="0"/>
              <a:t>操作实践</a:t>
            </a:r>
            <a:endParaRPr lang="en-US" altLang="zh-CN" sz="2800" dirty="0"/>
          </a:p>
        </p:txBody>
      </p:sp>
      <p:sp>
        <p:nvSpPr>
          <p:cNvPr id="4" name="线形标注 1(带边框和强调线) 3"/>
          <p:cNvSpPr/>
          <p:nvPr/>
        </p:nvSpPr>
        <p:spPr bwMode="auto">
          <a:xfrm>
            <a:off x="5879963" y="3429000"/>
            <a:ext cx="4505324" cy="1873188"/>
          </a:xfrm>
          <a:prstGeom prst="accentBorderCallout1">
            <a:avLst>
              <a:gd name="adj1" fmla="val 58154"/>
              <a:gd name="adj2" fmla="val -13299"/>
              <a:gd name="adj3" fmla="val 78110"/>
              <a:gd name="adj4" fmla="val -4609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遵循公约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隐私保护法规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数据资产归属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相关案例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遵循公约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隐私保护法规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数据资产归属</a:t>
            </a:r>
            <a:endParaRPr lang="zh-CN" altLang="en-US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相关案例</a:t>
            </a:r>
            <a:endParaRPr lang="zh-CN" altLang="en-US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爬虫基本概念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爬虫基本原理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爬虫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基础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爬虫实现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高阶爬虫简介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爬虫伦理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其他获取工具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chemeClr val="bg2"/>
                </a:solidFill>
              </a:rPr>
              <a:t>操作实践</a:t>
            </a:r>
            <a:endParaRPr lang="en-US" altLang="zh-CN" sz="2800" dirty="0">
              <a:solidFill>
                <a:schemeClr val="bg2"/>
              </a:solidFill>
            </a:endParaRPr>
          </a:p>
        </p:txBody>
      </p:sp>
      <p:sp>
        <p:nvSpPr>
          <p:cNvPr id="4" name="线形标注 1(带边框和强调线) 3"/>
          <p:cNvSpPr/>
          <p:nvPr/>
        </p:nvSpPr>
        <p:spPr bwMode="auto">
          <a:xfrm>
            <a:off x="6439257" y="3837372"/>
            <a:ext cx="4505324" cy="1873188"/>
          </a:xfrm>
          <a:prstGeom prst="accentBorderCallout1">
            <a:avLst>
              <a:gd name="adj1" fmla="val 58154"/>
              <a:gd name="adj2" fmla="val -13299"/>
              <a:gd name="adj3" fmla="val 78110"/>
              <a:gd name="adj4" fmla="val -4609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Excel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PowerBI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lang="en-US" altLang="zh-CN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r>
              <a:rPr lang="zh-CN" altLang="en-US" dirty="0">
                <a:solidFill>
                  <a:srgbClr val="333399"/>
                </a:solidFill>
                <a:latin typeface="黑体" panose="02010609060101010101" charset="-122"/>
                <a:ea typeface="黑体" panose="02010609060101010101" charset="-122"/>
              </a:rPr>
              <a:t>八爪鱼</a:t>
            </a:r>
            <a:endParaRPr lang="en-US" altLang="zh-CN" dirty="0">
              <a:solidFill>
                <a:srgbClr val="333399"/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爬盟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Excel</a:t>
            </a:r>
            <a:endParaRPr lang="en-US" altLang="zh-CN" dirty="0"/>
          </a:p>
          <a:p>
            <a:r>
              <a:rPr lang="en-US" altLang="zh-CN" dirty="0" err="1"/>
              <a:t>PowerBI</a:t>
            </a:r>
            <a:endParaRPr lang="en-US" altLang="zh-CN" dirty="0"/>
          </a:p>
          <a:p>
            <a:r>
              <a:rPr lang="zh-CN" altLang="en-US" dirty="0"/>
              <a:t>八爪鱼</a:t>
            </a:r>
            <a:endParaRPr lang="en-US" altLang="zh-CN" dirty="0"/>
          </a:p>
          <a:p>
            <a:r>
              <a:rPr lang="zh-CN" altLang="en-US" dirty="0"/>
              <a:t>爬盟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其他获取工具</a:t>
            </a:r>
            <a:endParaRPr lang="zh-CN" altLang="en-US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34585" y="214314"/>
            <a:ext cx="10390716" cy="1462087"/>
          </a:xfrm>
        </p:spPr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76917" y="2017712"/>
            <a:ext cx="10363200" cy="4625973"/>
          </a:xfrm>
        </p:spPr>
        <p:txBody>
          <a:bodyPr/>
          <a:lstStyle/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爬虫基本概念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爬虫基本原理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爬虫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Python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基础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爬虫实现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高阶爬虫简介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爬虫伦理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其他获取工具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操作实践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  <p:sp>
        <p:nvSpPr>
          <p:cNvPr id="4" name="线形标注 1(带边框和强调线) 3"/>
          <p:cNvSpPr/>
          <p:nvPr/>
        </p:nvSpPr>
        <p:spPr bwMode="auto">
          <a:xfrm>
            <a:off x="6323846" y="4944861"/>
            <a:ext cx="4505324" cy="985421"/>
          </a:xfrm>
          <a:prstGeom prst="accentBorderCallout1">
            <a:avLst>
              <a:gd name="adj1" fmla="val 58154"/>
              <a:gd name="adj2" fmla="val -13299"/>
              <a:gd name="adj3" fmla="val 95684"/>
              <a:gd name="adj4" fmla="val -55950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Python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实践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Pct val="100000"/>
              <a:buFont typeface="Arial" panose="020B0604020202020204" pitchFamily="34" charset="0"/>
              <a:buChar char="•"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  <a:cs typeface="+mn-cs"/>
              </a:rPr>
              <a:t> 爬虫实践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Wingdings" panose="05000000000000000000" pitchFamily="2" charset="2"/>
          <a:buChar char="n"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隶书" panose="02010509060101010101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Pct val="100000"/>
          <a:buFont typeface="Wingdings" panose="05000000000000000000" pitchFamily="2" charset="2"/>
          <a:buChar char="n"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隶书" panose="02010509060101010101" pitchFamily="49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0</TotalTime>
  <Words>12156</Words>
  <Application>WPS 演示</Application>
  <PresentationFormat>宽屏</PresentationFormat>
  <Paragraphs>1566</Paragraphs>
  <Slides>112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112</vt:i4>
      </vt:variant>
    </vt:vector>
  </HeadingPairs>
  <TitlesOfParts>
    <vt:vector size="130" baseType="lpstr">
      <vt:lpstr>Arial</vt:lpstr>
      <vt:lpstr>宋体</vt:lpstr>
      <vt:lpstr>Wingdings</vt:lpstr>
      <vt:lpstr>Tahoma</vt:lpstr>
      <vt:lpstr>隶书</vt:lpstr>
      <vt:lpstr>幼圆</vt:lpstr>
      <vt:lpstr>Times New Roman</vt:lpstr>
      <vt:lpstr>华文楷体</vt:lpstr>
      <vt:lpstr>黑体</vt:lpstr>
      <vt:lpstr>微软雅黑</vt:lpstr>
      <vt:lpstr>Arial Unicode MS</vt:lpstr>
      <vt:lpstr>等线</vt:lpstr>
      <vt:lpstr>Franklin Gothic Book</vt:lpstr>
      <vt:lpstr>Courier New</vt:lpstr>
      <vt:lpstr>楷体</vt:lpstr>
      <vt:lpstr>-apple-system</vt:lpstr>
      <vt:lpstr>Segoe Print</vt:lpstr>
      <vt:lpstr>主题1</vt:lpstr>
      <vt:lpstr>爬     虫</vt:lpstr>
      <vt:lpstr>简介</vt:lpstr>
      <vt:lpstr>引入：爬虫的现实需求</vt:lpstr>
      <vt:lpstr>课程内容</vt:lpstr>
      <vt:lpstr>课程内容</vt:lpstr>
      <vt:lpstr>课程内容</vt:lpstr>
      <vt:lpstr>爬虫是什么？</vt:lpstr>
      <vt:lpstr>爬虫是什么？</vt:lpstr>
      <vt:lpstr>爬虫是什么？</vt:lpstr>
      <vt:lpstr>爬虫是什么？</vt:lpstr>
      <vt:lpstr>爬虫能做什么？</vt:lpstr>
      <vt:lpstr>爬虫能做什么？</vt:lpstr>
      <vt:lpstr>典型爬虫应用及其流量分布</vt:lpstr>
      <vt:lpstr>爬虫类别</vt:lpstr>
      <vt:lpstr>最简爬虫Python代码</vt:lpstr>
      <vt:lpstr>课程内容</vt:lpstr>
      <vt:lpstr>Python简介</vt:lpstr>
      <vt:lpstr>编程语言及发展</vt:lpstr>
      <vt:lpstr>编程语言及发展</vt:lpstr>
      <vt:lpstr>编程语言及发展</vt:lpstr>
      <vt:lpstr>编程语言及发展</vt:lpstr>
      <vt:lpstr>编程语言及发展</vt:lpstr>
      <vt:lpstr>Python简介</vt:lpstr>
      <vt:lpstr>最简爬虫Python代码</vt:lpstr>
      <vt:lpstr>Python简介</vt:lpstr>
      <vt:lpstr>Python简介</vt:lpstr>
      <vt:lpstr>Python简介</vt:lpstr>
      <vt:lpstr>Python简介</vt:lpstr>
      <vt:lpstr>Python简介</vt:lpstr>
      <vt:lpstr>Python简介</vt:lpstr>
      <vt:lpstr>Python简介</vt:lpstr>
      <vt:lpstr>Python简介</vt:lpstr>
      <vt:lpstr>Python简介</vt:lpstr>
      <vt:lpstr>Python简介</vt:lpstr>
      <vt:lpstr>Python简介</vt:lpstr>
      <vt:lpstr>Python简介</vt:lpstr>
      <vt:lpstr>Python开发（部分）IDE对比</vt:lpstr>
      <vt:lpstr>最简爬虫Python代码</vt:lpstr>
      <vt:lpstr>典型Python数据结构</vt:lpstr>
      <vt:lpstr>典型Python数据结构</vt:lpstr>
      <vt:lpstr>典型Python数据结构</vt:lpstr>
      <vt:lpstr>典型Python数据结构</vt:lpstr>
      <vt:lpstr>典型Python数据结构</vt:lpstr>
      <vt:lpstr>典型Python数据结构</vt:lpstr>
      <vt:lpstr>典型Python数据结构</vt:lpstr>
      <vt:lpstr>典型Python数据结构</vt:lpstr>
      <vt:lpstr>典型Python数据结构</vt:lpstr>
      <vt:lpstr>典型Python数据结构</vt:lpstr>
      <vt:lpstr>典型Python数据结构</vt:lpstr>
      <vt:lpstr>典型Python数据结构</vt:lpstr>
      <vt:lpstr>典型Python数据结构</vt:lpstr>
      <vt:lpstr>Python流程控制</vt:lpstr>
      <vt:lpstr>Python流程控制</vt:lpstr>
      <vt:lpstr>Python流程控制</vt:lpstr>
      <vt:lpstr>Python流程控制</vt:lpstr>
      <vt:lpstr>Python流程控制</vt:lpstr>
      <vt:lpstr>Python流程控制</vt:lpstr>
      <vt:lpstr>Python文件操作</vt:lpstr>
      <vt:lpstr>Python文件操作</vt:lpstr>
      <vt:lpstr>Python文件操作</vt:lpstr>
      <vt:lpstr>Python函数</vt:lpstr>
      <vt:lpstr>Python的包</vt:lpstr>
      <vt:lpstr>Python面向对象编程</vt:lpstr>
      <vt:lpstr>Python面向对象编程</vt:lpstr>
      <vt:lpstr>Python数据库操作</vt:lpstr>
      <vt:lpstr>Python数据库操作</vt:lpstr>
      <vt:lpstr>课程内容</vt:lpstr>
      <vt:lpstr>人虫上网过程对比</vt:lpstr>
      <vt:lpstr>最简Python爬虫代码解析</vt:lpstr>
      <vt:lpstr>网页构成</vt:lpstr>
      <vt:lpstr>Html标记语言</vt:lpstr>
      <vt:lpstr>PowerPoint 演示文稿</vt:lpstr>
      <vt:lpstr>网页结构</vt:lpstr>
      <vt:lpstr>网页元素</vt:lpstr>
      <vt:lpstr>网页解析</vt:lpstr>
      <vt:lpstr>网页获取</vt:lpstr>
      <vt:lpstr>网页目标数据存储</vt:lpstr>
      <vt:lpstr>课程内容</vt:lpstr>
      <vt:lpstr>URL规律分析与构建</vt:lpstr>
      <vt:lpstr>URL规律分析与构建</vt:lpstr>
      <vt:lpstr>HTML文件获取</vt:lpstr>
      <vt:lpstr>HTML文件结构化</vt:lpstr>
      <vt:lpstr>目标数据元素定位与提取</vt:lpstr>
      <vt:lpstr>目标数据汇总与存储</vt:lpstr>
      <vt:lpstr>目标数据汇总与存储</vt:lpstr>
      <vt:lpstr>爬虫总控流程</vt:lpstr>
      <vt:lpstr>反爬应对策略</vt:lpstr>
      <vt:lpstr>课程内容</vt:lpstr>
      <vt:lpstr>爬取与反爬</vt:lpstr>
      <vt:lpstr>爬取与反爬</vt:lpstr>
      <vt:lpstr>大型开源爬虫框架</vt:lpstr>
      <vt:lpstr>课程内容</vt:lpstr>
      <vt:lpstr>遵循公约</vt:lpstr>
      <vt:lpstr>隐私保护法规</vt:lpstr>
      <vt:lpstr>数据资产归属</vt:lpstr>
      <vt:lpstr>相关案例</vt:lpstr>
      <vt:lpstr>课程内容</vt:lpstr>
      <vt:lpstr>其他获取工具</vt:lpstr>
      <vt:lpstr>课程内容</vt:lpstr>
      <vt:lpstr>Python实践</vt:lpstr>
      <vt:lpstr>Python实践</vt:lpstr>
      <vt:lpstr>Python实践</vt:lpstr>
      <vt:lpstr>Python实践</vt:lpstr>
      <vt:lpstr>Python实践</vt:lpstr>
      <vt:lpstr>Python实践</vt:lpstr>
      <vt:lpstr>爬虫实践</vt:lpstr>
      <vt:lpstr>爬虫实践</vt:lpstr>
      <vt:lpstr>问题交流</vt:lpstr>
      <vt:lpstr>谢 谢！</vt:lpstr>
      <vt:lpstr>Python实践</vt:lpstr>
      <vt:lpstr>Python实践</vt:lpstr>
      <vt:lpstr>Python实践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爬 虫</dc:title>
  <dc:creator>dell</dc:creator>
  <cp:lastModifiedBy>Administrator</cp:lastModifiedBy>
  <cp:revision>364</cp:revision>
  <dcterms:created xsi:type="dcterms:W3CDTF">2018-09-02T07:55:00Z</dcterms:created>
  <dcterms:modified xsi:type="dcterms:W3CDTF">2018-09-11T01:30:44Z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